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34"/>
  </p:notesMasterIdLst>
  <p:sldIdLst>
    <p:sldId id="339" r:id="rId2"/>
    <p:sldId id="309" r:id="rId3"/>
    <p:sldId id="364" r:id="rId4"/>
    <p:sldId id="365" r:id="rId5"/>
    <p:sldId id="316" r:id="rId6"/>
    <p:sldId id="311" r:id="rId7"/>
    <p:sldId id="317" r:id="rId8"/>
    <p:sldId id="313" r:id="rId9"/>
    <p:sldId id="368" r:id="rId10"/>
    <p:sldId id="369" r:id="rId11"/>
    <p:sldId id="367" r:id="rId12"/>
    <p:sldId id="345" r:id="rId13"/>
    <p:sldId id="319" r:id="rId14"/>
    <p:sldId id="351" r:id="rId15"/>
    <p:sldId id="320" r:id="rId16"/>
    <p:sldId id="348" r:id="rId17"/>
    <p:sldId id="350" r:id="rId18"/>
    <p:sldId id="352" r:id="rId19"/>
    <p:sldId id="383" r:id="rId20"/>
    <p:sldId id="337" r:id="rId21"/>
    <p:sldId id="300" r:id="rId22"/>
    <p:sldId id="301" r:id="rId23"/>
    <p:sldId id="303" r:id="rId24"/>
    <p:sldId id="304" r:id="rId25"/>
    <p:sldId id="305" r:id="rId26"/>
    <p:sldId id="307" r:id="rId27"/>
    <p:sldId id="326" r:id="rId28"/>
    <p:sldId id="302" r:id="rId29"/>
    <p:sldId id="382" r:id="rId30"/>
    <p:sldId id="384" r:id="rId31"/>
    <p:sldId id="385" r:id="rId32"/>
    <p:sldId id="396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39"/>
    <p:restoredTop sz="93168"/>
  </p:normalViewPr>
  <p:slideViewPr>
    <p:cSldViewPr snapToGrid="0" snapToObjects="1">
      <p:cViewPr>
        <p:scale>
          <a:sx n="100" d="100"/>
          <a:sy n="100" d="100"/>
        </p:scale>
        <p:origin x="3184" y="10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image" Target="../media/image15.png"/><Relationship Id="rId2" Type="http://schemas.openxmlformats.org/officeDocument/2006/relationships/image" Target="../media/image16.png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image" Target="../media/image15.png"/><Relationship Id="rId2" Type="http://schemas.openxmlformats.org/officeDocument/2006/relationships/image" Target="../media/image16.png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jpg>
</file>

<file path=ppt/media/image28.png>
</file>

<file path=ppt/media/image29.png>
</file>

<file path=ppt/media/image3.png>
</file>

<file path=ppt/media/image31.jpeg>
</file>

<file path=ppt/media/image32.png>
</file>

<file path=ppt/media/image34.png>
</file>

<file path=ppt/media/image35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C4908-2A04-9943-9FD7-65929F5D9E3B}" type="datetimeFigureOut">
              <a:rPr lang="en-US" smtClean="0"/>
              <a:t>1/22/18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A5107-B47F-A942-A7B4-FB0CAFAD1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85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A5107-B47F-A942-A7B4-FB0CAFAD15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361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A5107-B47F-A942-A7B4-FB0CAFAD15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87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Here, I need to make a brief</a:t>
            </a:r>
            <a:r>
              <a:rPr lang="en-US" baseline="0" dirty="0" smtClean="0"/>
              <a:t> introduction to genotyping by sequencing. This flowchart shows the protocol of GBS. The DNA samples are digested with enzyme and </a:t>
            </a:r>
            <a:r>
              <a:rPr lang="en-US" baseline="0" dirty="0" err="1" smtClean="0"/>
              <a:t>barcoded</a:t>
            </a:r>
            <a:r>
              <a:rPr lang="en-US" baseline="0" dirty="0" smtClean="0"/>
              <a:t>. Then we pool the DNA and do the PCR. Eventually the samples are sequenced in </a:t>
            </a:r>
            <a:r>
              <a:rPr lang="en-US" baseline="0" dirty="0" err="1" smtClean="0"/>
              <a:t>Illumina</a:t>
            </a:r>
            <a:r>
              <a:rPr lang="en-US" baseline="0" dirty="0" smtClean="0"/>
              <a:t> sequencer. This protocol is more simpler than the similar methods, like </a:t>
            </a:r>
            <a:r>
              <a:rPr lang="en-US" baseline="0" dirty="0" err="1" smtClean="0"/>
              <a:t>rrl</a:t>
            </a:r>
            <a:r>
              <a:rPr lang="en-US" baseline="0" dirty="0" smtClean="0"/>
              <a:t> and rad.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5FC2B-F93E-48C7-AB88-3ADF733725B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03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Besides, the GBS is cost</a:t>
            </a:r>
            <a:r>
              <a:rPr lang="en-US" baseline="0" dirty="0" smtClean="0"/>
              <a:t> effective. One sample only costs 9 </a:t>
            </a:r>
            <a:r>
              <a:rPr lang="en-US" baseline="0" dirty="0" err="1" smtClean="0"/>
              <a:t>dollors</a:t>
            </a:r>
            <a:r>
              <a:rPr lang="en-US" baseline="0" dirty="0" smtClean="0"/>
              <a:t>, if 384 </a:t>
            </a:r>
            <a:r>
              <a:rPr lang="en-US" baseline="0" dirty="0" err="1" smtClean="0"/>
              <a:t>plex</a:t>
            </a:r>
            <a:r>
              <a:rPr lang="en-US" baseline="0" dirty="0" smtClean="0"/>
              <a:t> is used. Considering the coverage, we used the 96 </a:t>
            </a:r>
            <a:r>
              <a:rPr lang="en-US" baseline="0" dirty="0" err="1" smtClean="0"/>
              <a:t>plex</a:t>
            </a:r>
            <a:r>
              <a:rPr lang="en-US" baseline="0" dirty="0" smtClean="0"/>
              <a:t> protocol on all the </a:t>
            </a:r>
            <a:r>
              <a:rPr lang="en-US" baseline="0" dirty="0" err="1" smtClean="0"/>
              <a:t>switchgrass</a:t>
            </a:r>
            <a:r>
              <a:rPr lang="en-US" baseline="0" dirty="0" smtClean="0"/>
              <a:t> samples.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5FC2B-F93E-48C7-AB88-3ADF733725B7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80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D2A9FC-A4A5-4154-8483-EDC74FEF27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384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7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6" Type="http://schemas.openxmlformats.org/officeDocument/2006/relationships/image" Target="../media/image13.jpeg"/><Relationship Id="rId7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5.bin"/><Relationship Id="rId12" Type="http://schemas.openxmlformats.org/officeDocument/2006/relationships/image" Target="../media/image19.png"/><Relationship Id="rId13" Type="http://schemas.openxmlformats.org/officeDocument/2006/relationships/oleObject" Target="../embeddings/oleObject6.bin"/><Relationship Id="rId14" Type="http://schemas.openxmlformats.org/officeDocument/2006/relationships/image" Target="../media/image20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.bin"/><Relationship Id="rId4" Type="http://schemas.openxmlformats.org/officeDocument/2006/relationships/image" Target="../media/image15.png"/><Relationship Id="rId5" Type="http://schemas.openxmlformats.org/officeDocument/2006/relationships/oleObject" Target="../embeddings/oleObject2.bin"/><Relationship Id="rId6" Type="http://schemas.openxmlformats.org/officeDocument/2006/relationships/image" Target="../media/image16.png"/><Relationship Id="rId7" Type="http://schemas.openxmlformats.org/officeDocument/2006/relationships/oleObject" Target="../embeddings/oleObject3.bin"/><Relationship Id="rId8" Type="http://schemas.openxmlformats.org/officeDocument/2006/relationships/image" Target="../media/image17.png"/><Relationship Id="rId9" Type="http://schemas.openxmlformats.org/officeDocument/2006/relationships/oleObject" Target="../embeddings/oleObject4.bin"/><Relationship Id="rId10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png"/><Relationship Id="rId12" Type="http://schemas.openxmlformats.org/officeDocument/2006/relationships/oleObject" Target="../embeddings/oleObject11.bin"/><Relationship Id="rId13" Type="http://schemas.openxmlformats.org/officeDocument/2006/relationships/image" Target="../media/image19.png"/><Relationship Id="rId14" Type="http://schemas.openxmlformats.org/officeDocument/2006/relationships/oleObject" Target="../embeddings/oleObject12.bin"/><Relationship Id="rId15" Type="http://schemas.openxmlformats.org/officeDocument/2006/relationships/image" Target="../media/image20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4.xml"/><Relationship Id="rId3" Type="http://schemas.openxmlformats.org/officeDocument/2006/relationships/image" Target="../media/image21.png"/><Relationship Id="rId4" Type="http://schemas.openxmlformats.org/officeDocument/2006/relationships/oleObject" Target="../embeddings/oleObject7.bin"/><Relationship Id="rId5" Type="http://schemas.openxmlformats.org/officeDocument/2006/relationships/image" Target="../media/image15.png"/><Relationship Id="rId6" Type="http://schemas.openxmlformats.org/officeDocument/2006/relationships/oleObject" Target="../embeddings/oleObject8.bin"/><Relationship Id="rId7" Type="http://schemas.openxmlformats.org/officeDocument/2006/relationships/image" Target="../media/image16.png"/><Relationship Id="rId8" Type="http://schemas.openxmlformats.org/officeDocument/2006/relationships/oleObject" Target="../embeddings/oleObject9.bin"/><Relationship Id="rId9" Type="http://schemas.openxmlformats.org/officeDocument/2006/relationships/image" Target="../media/image17.png"/><Relationship Id="rId10" Type="http://schemas.openxmlformats.org/officeDocument/2006/relationships/oleObject" Target="../embeddings/oleObject10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5.jpeg"/><Relationship Id="rId3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Relationship Id="rId3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744" y="2791299"/>
            <a:ext cx="8857883" cy="1072859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solidFill>
                  <a:schemeClr val="bg2">
                    <a:lumMod val="75000"/>
                  </a:schemeClr>
                </a:solidFill>
              </a:rPr>
              <a:t>Statistical Genomics</a:t>
            </a:r>
            <a:endParaRPr lang="en-US" sz="3800" b="1" dirty="0">
              <a:solidFill>
                <a:schemeClr val="accent2"/>
              </a:solidFill>
            </a:endParaRPr>
          </a:p>
        </p:txBody>
      </p:sp>
      <p:pic>
        <p:nvPicPr>
          <p:cNvPr id="4" name="Picture 7" descr="Washington_State_Couga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886" y="5316238"/>
            <a:ext cx="1433513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512699" y="4249255"/>
            <a:ext cx="6400800" cy="10669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 smtClean="0"/>
              <a:t>Zhiwu Zhang</a:t>
            </a:r>
          </a:p>
          <a:p>
            <a:pPr marL="0" indent="0" algn="ctr">
              <a:buNone/>
            </a:pPr>
            <a:r>
              <a:rPr lang="en-US" sz="2800" dirty="0" smtClean="0"/>
              <a:t>Washington State University</a:t>
            </a:r>
            <a:endParaRPr lang="en-US" sz="2800" dirty="0"/>
          </a:p>
        </p:txBody>
      </p:sp>
      <p:sp>
        <p:nvSpPr>
          <p:cNvPr id="8" name="Title 2"/>
          <p:cNvSpPr txBox="1">
            <a:spLocks/>
          </p:cNvSpPr>
          <p:nvPr/>
        </p:nvSpPr>
        <p:spPr bwMode="auto">
          <a:xfrm>
            <a:off x="894721" y="3597458"/>
            <a:ext cx="7487279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5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Lecture 6: Genotype by sequencing</a:t>
            </a:r>
            <a:endParaRPr 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0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Ladder of DNA length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163"/>
            <a:ext cx="5486400" cy="111283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dNTP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deoxynucleotides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ddNTP</a:t>
            </a:r>
            <a:r>
              <a:rPr lang="en-US" dirty="0" smtClean="0"/>
              <a:t>: (</a:t>
            </a:r>
            <a:r>
              <a:rPr lang="en-US" dirty="0" err="1" smtClean="0"/>
              <a:t>dideoxynucleotides</a:t>
            </a:r>
            <a:r>
              <a:rPr lang="en-US" dirty="0" smtClean="0"/>
              <a:t>): chain reaction terminator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077" r="68127"/>
          <a:stretch/>
        </p:blipFill>
        <p:spPr>
          <a:xfrm>
            <a:off x="5867400" y="1379832"/>
            <a:ext cx="3200400" cy="538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4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5344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Generation DNA sequencing</a:t>
            </a:r>
          </a:p>
        </p:txBody>
      </p:sp>
      <p:pic>
        <p:nvPicPr>
          <p:cNvPr id="47107" name="Picture 3" descr="Sanger capillary sequencer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1371600"/>
            <a:ext cx="6350000" cy="356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08" name="Picture 4" descr="Sanger capillary sequencer2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851650" y="1362075"/>
            <a:ext cx="213995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09" name="Picture 6" descr="Sanger capillary sequencer4.jp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2400" y="5105400"/>
            <a:ext cx="19050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10" name="Picture 7" descr="Sanger capillary sequencer5.jp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858000" y="3495675"/>
            <a:ext cx="2133600" cy="328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11" name="Picture 8" descr="sanger_sequencing_read_display.gif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133600" y="5029200"/>
            <a:ext cx="44958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12" name="TextBox 9"/>
          <p:cNvSpPr txBox="1">
            <a:spLocks noChangeArrowheads="1"/>
          </p:cNvSpPr>
          <p:nvPr/>
        </p:nvSpPr>
        <p:spPr bwMode="auto">
          <a:xfrm>
            <a:off x="381000" y="762000"/>
            <a:ext cx="81534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/>
              <a:t>Fred Sanger and Alan R. Coulson, </a:t>
            </a:r>
            <a:r>
              <a:rPr lang="en-US" i="1"/>
              <a:t>Nature 24, 687–695 (1977)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229600" cy="1143000"/>
          </a:xfrm>
        </p:spPr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generation sequencing</a:t>
            </a:r>
          </a:p>
        </p:txBody>
      </p:sp>
      <p:sp>
        <p:nvSpPr>
          <p:cNvPr id="48131" name="Content Placeholder 2"/>
          <p:cNvSpPr>
            <a:spLocks noGrp="1"/>
          </p:cNvSpPr>
          <p:nvPr>
            <p:ph idx="1"/>
          </p:nvPr>
        </p:nvSpPr>
        <p:spPr>
          <a:xfrm>
            <a:off x="400641" y="2687799"/>
            <a:ext cx="8382000" cy="2078894"/>
          </a:xfrm>
        </p:spPr>
        <p:txBody>
          <a:bodyPr/>
          <a:lstStyle/>
          <a:p>
            <a:r>
              <a:rPr lang="en-US" dirty="0" smtClean="0"/>
              <a:t>Sequencing-by-synthesis  by 454 Life Science: </a:t>
            </a:r>
            <a:r>
              <a:rPr lang="fr-FR" dirty="0" err="1" smtClean="0"/>
              <a:t>Margulies</a:t>
            </a:r>
            <a:r>
              <a:rPr lang="fr-FR" dirty="0" smtClean="0"/>
              <a:t>, M. et al. Nature 437, 376–380 (2005).</a:t>
            </a:r>
            <a:endParaRPr lang="en-US" dirty="0" smtClean="0"/>
          </a:p>
          <a:p>
            <a:r>
              <a:rPr lang="en-US" dirty="0" smtClean="0"/>
              <a:t>Multiplex </a:t>
            </a:r>
            <a:r>
              <a:rPr lang="en-US" dirty="0" err="1" smtClean="0"/>
              <a:t>Polony</a:t>
            </a:r>
            <a:r>
              <a:rPr lang="en-US" dirty="0" smtClean="0"/>
              <a:t> sequencing by George M. Church lab at Harvard Medical School:  </a:t>
            </a:r>
            <a:r>
              <a:rPr lang="en-US" dirty="0" err="1" smtClean="0"/>
              <a:t>Shendure</a:t>
            </a:r>
            <a:r>
              <a:rPr lang="en-US" dirty="0" smtClean="0"/>
              <a:t>, J. et al. Science 309, 1728–1732 (2005).</a:t>
            </a:r>
          </a:p>
        </p:txBody>
      </p:sp>
      <p:grpSp>
        <p:nvGrpSpPr>
          <p:cNvPr id="4" name="Group 16"/>
          <p:cNvGrpSpPr>
            <a:grpSpLocks/>
          </p:cNvGrpSpPr>
          <p:nvPr/>
        </p:nvGrpSpPr>
        <p:grpSpPr bwMode="auto">
          <a:xfrm>
            <a:off x="1447800" y="4953000"/>
            <a:ext cx="5821363" cy="958850"/>
            <a:chOff x="-20" y="1376"/>
            <a:chExt cx="3667" cy="604"/>
          </a:xfrm>
        </p:grpSpPr>
        <p:grpSp>
          <p:nvGrpSpPr>
            <p:cNvPr id="5" name="Group 4"/>
            <p:cNvGrpSpPr>
              <a:grpSpLocks/>
            </p:cNvGrpSpPr>
            <p:nvPr/>
          </p:nvGrpSpPr>
          <p:grpSpPr bwMode="auto">
            <a:xfrm>
              <a:off x="-20" y="1376"/>
              <a:ext cx="586" cy="604"/>
              <a:chOff x="316" y="625"/>
              <a:chExt cx="835" cy="777"/>
            </a:xfrm>
          </p:grpSpPr>
          <p:grpSp>
            <p:nvGrpSpPr>
              <p:cNvPr id="36" name="Group 5"/>
              <p:cNvGrpSpPr>
                <a:grpSpLocks/>
              </p:cNvGrpSpPr>
              <p:nvPr/>
            </p:nvGrpSpPr>
            <p:grpSpPr bwMode="auto">
              <a:xfrm>
                <a:off x="316" y="625"/>
                <a:ext cx="835" cy="777"/>
                <a:chOff x="316" y="625"/>
                <a:chExt cx="835" cy="777"/>
              </a:xfrm>
            </p:grpSpPr>
            <p:graphicFrame>
              <p:nvGraphicFramePr>
                <p:cNvPr id="39" name="Object 6"/>
                <p:cNvGraphicFramePr>
                  <a:graphicFrameLocks noChangeAspect="1"/>
                </p:cNvGraphicFramePr>
                <p:nvPr/>
              </p:nvGraphicFramePr>
              <p:xfrm>
                <a:off x="316" y="687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206" name="Photo Editor Photo" r:id="rId3" imgW="1325995" imgH="1135478" progId="">
                        <p:embed/>
                      </p:oleObj>
                    </mc:Choice>
                    <mc:Fallback>
                      <p:oleObj name="Photo Editor Photo" r:id="rId3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4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16" y="687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=""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=""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=""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40" name="Text Box 7"/>
                <p:cNvSpPr txBox="1">
                  <a:spLocks noChangeArrowheads="1"/>
                </p:cNvSpPr>
                <p:nvPr/>
              </p:nvSpPr>
              <p:spPr bwMode="auto">
                <a:xfrm>
                  <a:off x="316" y="625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1</a:t>
                  </a:r>
                </a:p>
              </p:txBody>
            </p:sp>
          </p:grpSp>
          <p:sp>
            <p:nvSpPr>
              <p:cNvPr id="37" name="Oval 8"/>
              <p:cNvSpPr>
                <a:spLocks noChangeArrowheads="1"/>
              </p:cNvSpPr>
              <p:nvPr/>
            </p:nvSpPr>
            <p:spPr bwMode="auto">
              <a:xfrm>
                <a:off x="532" y="759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" name="Oval 9"/>
              <p:cNvSpPr>
                <a:spLocks noChangeArrowheads="1"/>
              </p:cNvSpPr>
              <p:nvPr/>
            </p:nvSpPr>
            <p:spPr bwMode="auto">
              <a:xfrm>
                <a:off x="810" y="1066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6" name="Group 10"/>
            <p:cNvGrpSpPr>
              <a:grpSpLocks/>
            </p:cNvGrpSpPr>
            <p:nvPr/>
          </p:nvGrpSpPr>
          <p:grpSpPr bwMode="auto">
            <a:xfrm>
              <a:off x="585" y="1377"/>
              <a:ext cx="617" cy="586"/>
              <a:chOff x="1178" y="626"/>
              <a:chExt cx="880" cy="754"/>
            </a:xfrm>
          </p:grpSpPr>
          <p:grpSp>
            <p:nvGrpSpPr>
              <p:cNvPr id="31" name="Group 11"/>
              <p:cNvGrpSpPr>
                <a:grpSpLocks/>
              </p:cNvGrpSpPr>
              <p:nvPr/>
            </p:nvGrpSpPr>
            <p:grpSpPr bwMode="auto">
              <a:xfrm>
                <a:off x="1178" y="626"/>
                <a:ext cx="880" cy="754"/>
                <a:chOff x="1178" y="626"/>
                <a:chExt cx="880" cy="754"/>
              </a:xfrm>
            </p:grpSpPr>
            <p:graphicFrame>
              <p:nvGraphicFramePr>
                <p:cNvPr id="34" name="Object 12"/>
                <p:cNvGraphicFramePr>
                  <a:graphicFrameLocks noChangeAspect="1"/>
                </p:cNvGraphicFramePr>
                <p:nvPr/>
              </p:nvGraphicFramePr>
              <p:xfrm>
                <a:off x="1223" y="665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207" name="Photo Editor Photo" r:id="rId5" imgW="1325995" imgH="1135478" progId="">
                        <p:embed/>
                      </p:oleObj>
                    </mc:Choice>
                    <mc:Fallback>
                      <p:oleObj name="Photo Editor Photo" r:id="rId5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6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223" y="665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=""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=""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=""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35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1178" y="626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2</a:t>
                  </a:r>
                </a:p>
              </p:txBody>
            </p:sp>
          </p:grpSp>
          <p:sp>
            <p:nvSpPr>
              <p:cNvPr id="32" name="Oval 14"/>
              <p:cNvSpPr>
                <a:spLocks noChangeArrowheads="1"/>
              </p:cNvSpPr>
              <p:nvPr/>
            </p:nvSpPr>
            <p:spPr bwMode="auto">
              <a:xfrm>
                <a:off x="1379" y="760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" name="Oval 15"/>
              <p:cNvSpPr>
                <a:spLocks noChangeArrowheads="1"/>
              </p:cNvSpPr>
              <p:nvPr/>
            </p:nvSpPr>
            <p:spPr bwMode="auto">
              <a:xfrm>
                <a:off x="1678" y="1066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" name="Group 16"/>
            <p:cNvGrpSpPr>
              <a:grpSpLocks/>
            </p:cNvGrpSpPr>
            <p:nvPr/>
          </p:nvGrpSpPr>
          <p:grpSpPr bwMode="auto">
            <a:xfrm>
              <a:off x="1199" y="1389"/>
              <a:ext cx="611" cy="573"/>
              <a:chOff x="2054" y="634"/>
              <a:chExt cx="871" cy="738"/>
            </a:xfrm>
          </p:grpSpPr>
          <p:graphicFrame>
            <p:nvGraphicFramePr>
              <p:cNvPr id="29" name="Object 17"/>
              <p:cNvGraphicFramePr>
                <a:graphicFrameLocks noChangeAspect="1"/>
              </p:cNvGraphicFramePr>
              <p:nvPr/>
            </p:nvGraphicFramePr>
            <p:xfrm>
              <a:off x="2090" y="657"/>
              <a:ext cx="835" cy="71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08" name="Photo Editor Photo" r:id="rId7" imgW="1325995" imgH="1135478" progId="">
                      <p:embed/>
                    </p:oleObj>
                  </mc:Choice>
                  <mc:Fallback>
                    <p:oleObj name="Photo Editor Photo" r:id="rId7" imgW="1325995" imgH="1135478" progId="">
                      <p:embed/>
                      <p:pic>
                        <p:nvPicPr>
                          <p:cNvPr id="0" name="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090" y="657"/>
                            <a:ext cx="835" cy="71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=""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91240B29-F687-4f45-9708-019B960494DF}">
                              <a14:hiddenLine xmlns="" xmlns:a14="http://schemas.microsoft.com/office/drawing/2010/main" w="9525">
                                <a:solidFill>
                                  <a:schemeClr val="tx1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=""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0" name="Text Box 18"/>
              <p:cNvSpPr txBox="1">
                <a:spLocks noChangeArrowheads="1"/>
              </p:cNvSpPr>
              <p:nvPr/>
            </p:nvSpPr>
            <p:spPr bwMode="auto">
              <a:xfrm>
                <a:off x="2054" y="634"/>
                <a:ext cx="281" cy="2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 eaLnBrk="0" hangingPunct="0"/>
                <a:r>
                  <a:rPr lang="en-GB" sz="1600">
                    <a:solidFill>
                      <a:srgbClr val="FFFFFF"/>
                    </a:solidFill>
                    <a:latin typeface="Verdana" pitchFamily="34" charset="0"/>
                  </a:rPr>
                  <a:t>3</a:t>
                </a:r>
              </a:p>
            </p:txBody>
          </p:sp>
        </p:grpSp>
        <p:grpSp>
          <p:nvGrpSpPr>
            <p:cNvPr id="8" name="Group 19"/>
            <p:cNvGrpSpPr>
              <a:grpSpLocks/>
            </p:cNvGrpSpPr>
            <p:nvPr/>
          </p:nvGrpSpPr>
          <p:grpSpPr bwMode="auto">
            <a:xfrm>
              <a:off x="1349" y="1469"/>
              <a:ext cx="302" cy="373"/>
              <a:chOff x="2548" y="580"/>
              <a:chExt cx="531" cy="595"/>
            </a:xfrm>
          </p:grpSpPr>
          <p:sp>
            <p:nvSpPr>
              <p:cNvPr id="27" name="Oval 20"/>
              <p:cNvSpPr>
                <a:spLocks noChangeArrowheads="1"/>
              </p:cNvSpPr>
              <p:nvPr/>
            </p:nvSpPr>
            <p:spPr bwMode="auto">
              <a:xfrm>
                <a:off x="2548" y="580"/>
                <a:ext cx="197" cy="198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" name="Oval 21"/>
              <p:cNvSpPr>
                <a:spLocks noChangeArrowheads="1"/>
              </p:cNvSpPr>
              <p:nvPr/>
            </p:nvSpPr>
            <p:spPr bwMode="auto">
              <a:xfrm>
                <a:off x="2882" y="976"/>
                <a:ext cx="197" cy="199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9" name="Group 41"/>
            <p:cNvGrpSpPr>
              <a:grpSpLocks/>
            </p:cNvGrpSpPr>
            <p:nvPr/>
          </p:nvGrpSpPr>
          <p:grpSpPr bwMode="auto">
            <a:xfrm>
              <a:off x="1809" y="1395"/>
              <a:ext cx="616" cy="573"/>
              <a:chOff x="2929" y="635"/>
              <a:chExt cx="879" cy="737"/>
            </a:xfrm>
          </p:grpSpPr>
          <p:grpSp>
            <p:nvGrpSpPr>
              <p:cNvPr id="22" name="Group 42"/>
              <p:cNvGrpSpPr>
                <a:grpSpLocks/>
              </p:cNvGrpSpPr>
              <p:nvPr/>
            </p:nvGrpSpPr>
            <p:grpSpPr bwMode="auto">
              <a:xfrm>
                <a:off x="2929" y="635"/>
                <a:ext cx="879" cy="737"/>
                <a:chOff x="2929" y="635"/>
                <a:chExt cx="879" cy="737"/>
              </a:xfrm>
            </p:grpSpPr>
            <p:graphicFrame>
              <p:nvGraphicFramePr>
                <p:cNvPr id="25" name="Object 43"/>
                <p:cNvGraphicFramePr>
                  <a:graphicFrameLocks noChangeAspect="1"/>
                </p:cNvGraphicFramePr>
                <p:nvPr/>
              </p:nvGraphicFramePr>
              <p:xfrm>
                <a:off x="2973" y="657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209" name="Photo Editor Photo" r:id="rId9" imgW="1325995" imgH="1135478" progId="">
                        <p:embed/>
                      </p:oleObj>
                    </mc:Choice>
                    <mc:Fallback>
                      <p:oleObj name="Photo Editor Photo" r:id="rId9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973" y="657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=""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=""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=""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26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2929" y="635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4</a:t>
                  </a:r>
                </a:p>
              </p:txBody>
            </p:sp>
          </p:grpSp>
          <p:sp>
            <p:nvSpPr>
              <p:cNvPr id="23" name="Oval 45"/>
              <p:cNvSpPr>
                <a:spLocks noChangeArrowheads="1"/>
              </p:cNvSpPr>
              <p:nvPr/>
            </p:nvSpPr>
            <p:spPr bwMode="auto">
              <a:xfrm>
                <a:off x="3145" y="754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" name="Oval 46"/>
              <p:cNvSpPr>
                <a:spLocks noChangeArrowheads="1"/>
              </p:cNvSpPr>
              <p:nvPr/>
            </p:nvSpPr>
            <p:spPr bwMode="auto">
              <a:xfrm>
                <a:off x="3416" y="1047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0" name="Group 47"/>
            <p:cNvGrpSpPr>
              <a:grpSpLocks/>
            </p:cNvGrpSpPr>
            <p:nvPr/>
          </p:nvGrpSpPr>
          <p:grpSpPr bwMode="auto">
            <a:xfrm>
              <a:off x="2420" y="1380"/>
              <a:ext cx="614" cy="588"/>
              <a:chOff x="3819" y="616"/>
              <a:chExt cx="877" cy="756"/>
            </a:xfrm>
          </p:grpSpPr>
          <p:grpSp>
            <p:nvGrpSpPr>
              <p:cNvPr id="17" name="Group 48"/>
              <p:cNvGrpSpPr>
                <a:grpSpLocks/>
              </p:cNvGrpSpPr>
              <p:nvPr/>
            </p:nvGrpSpPr>
            <p:grpSpPr bwMode="auto">
              <a:xfrm>
                <a:off x="3819" y="616"/>
                <a:ext cx="877" cy="756"/>
                <a:chOff x="3784" y="609"/>
                <a:chExt cx="877" cy="756"/>
              </a:xfrm>
            </p:grpSpPr>
            <p:graphicFrame>
              <p:nvGraphicFramePr>
                <p:cNvPr id="20" name="Object 49"/>
                <p:cNvGraphicFramePr>
                  <a:graphicFrameLocks noChangeAspect="1"/>
                </p:cNvGraphicFramePr>
                <p:nvPr/>
              </p:nvGraphicFramePr>
              <p:xfrm>
                <a:off x="3826" y="650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210" name="Photo Editor Photo" r:id="rId11" imgW="1325995" imgH="1135478" progId="">
                        <p:embed/>
                      </p:oleObj>
                    </mc:Choice>
                    <mc:Fallback>
                      <p:oleObj name="Photo Editor Photo" r:id="rId11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2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826" y="650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=""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=""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=""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21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3784" y="609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5</a:t>
                  </a:r>
                </a:p>
              </p:txBody>
            </p:sp>
          </p:grpSp>
          <p:sp>
            <p:nvSpPr>
              <p:cNvPr id="18" name="Oval 51"/>
              <p:cNvSpPr>
                <a:spLocks noChangeArrowheads="1"/>
              </p:cNvSpPr>
              <p:nvPr/>
            </p:nvSpPr>
            <p:spPr bwMode="auto">
              <a:xfrm>
                <a:off x="4036" y="740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" name="Oval 52"/>
              <p:cNvSpPr>
                <a:spLocks noChangeArrowheads="1"/>
              </p:cNvSpPr>
              <p:nvPr/>
            </p:nvSpPr>
            <p:spPr bwMode="auto">
              <a:xfrm>
                <a:off x="4300" y="1047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53"/>
            <p:cNvGrpSpPr>
              <a:grpSpLocks/>
            </p:cNvGrpSpPr>
            <p:nvPr/>
          </p:nvGrpSpPr>
          <p:grpSpPr bwMode="auto">
            <a:xfrm>
              <a:off x="3028" y="1385"/>
              <a:ext cx="619" cy="583"/>
              <a:chOff x="284" y="1424"/>
              <a:chExt cx="883" cy="750"/>
            </a:xfrm>
          </p:grpSpPr>
          <p:grpSp>
            <p:nvGrpSpPr>
              <p:cNvPr id="12" name="Group 54"/>
              <p:cNvGrpSpPr>
                <a:grpSpLocks/>
              </p:cNvGrpSpPr>
              <p:nvPr/>
            </p:nvGrpSpPr>
            <p:grpSpPr bwMode="auto">
              <a:xfrm>
                <a:off x="284" y="1424"/>
                <a:ext cx="883" cy="750"/>
                <a:chOff x="284" y="1424"/>
                <a:chExt cx="883" cy="750"/>
              </a:xfrm>
            </p:grpSpPr>
            <p:graphicFrame>
              <p:nvGraphicFramePr>
                <p:cNvPr id="15" name="Object 55"/>
                <p:cNvGraphicFramePr>
                  <a:graphicFrameLocks noChangeAspect="1"/>
                </p:cNvGraphicFramePr>
                <p:nvPr/>
              </p:nvGraphicFramePr>
              <p:xfrm>
                <a:off x="332" y="1459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211" name="Photo Editor Photo" r:id="rId13" imgW="1325995" imgH="1135478" progId="">
                        <p:embed/>
                      </p:oleObj>
                    </mc:Choice>
                    <mc:Fallback>
                      <p:oleObj name="Photo Editor Photo" r:id="rId13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4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32" y="1459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=""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=""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=""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16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284" y="1424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6</a:t>
                  </a:r>
                </a:p>
              </p:txBody>
            </p:sp>
          </p:grpSp>
          <p:sp>
            <p:nvSpPr>
              <p:cNvPr id="13" name="Oval 57"/>
              <p:cNvSpPr>
                <a:spLocks noChangeArrowheads="1"/>
              </p:cNvSpPr>
              <p:nvPr/>
            </p:nvSpPr>
            <p:spPr bwMode="auto">
              <a:xfrm>
                <a:off x="509" y="1537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" name="Oval 58"/>
              <p:cNvSpPr>
                <a:spLocks noChangeArrowheads="1"/>
              </p:cNvSpPr>
              <p:nvPr/>
            </p:nvSpPr>
            <p:spPr bwMode="auto">
              <a:xfrm>
                <a:off x="773" y="1851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92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1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786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t="13201"/>
          <a:stretch/>
        </p:blipFill>
        <p:spPr bwMode="auto">
          <a:xfrm>
            <a:off x="566010" y="1249801"/>
            <a:ext cx="7010400" cy="4077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3" name="Group 16"/>
          <p:cNvGrpSpPr>
            <a:grpSpLocks/>
          </p:cNvGrpSpPr>
          <p:nvPr/>
        </p:nvGrpSpPr>
        <p:grpSpPr bwMode="auto">
          <a:xfrm>
            <a:off x="301129" y="5441950"/>
            <a:ext cx="5821363" cy="958850"/>
            <a:chOff x="-20" y="1376"/>
            <a:chExt cx="3667" cy="604"/>
          </a:xfrm>
        </p:grpSpPr>
        <p:grpSp>
          <p:nvGrpSpPr>
            <p:cNvPr id="14" name="Group 4"/>
            <p:cNvGrpSpPr>
              <a:grpSpLocks/>
            </p:cNvGrpSpPr>
            <p:nvPr/>
          </p:nvGrpSpPr>
          <p:grpSpPr bwMode="auto">
            <a:xfrm>
              <a:off x="-20" y="1376"/>
              <a:ext cx="586" cy="604"/>
              <a:chOff x="316" y="625"/>
              <a:chExt cx="835" cy="777"/>
            </a:xfrm>
          </p:grpSpPr>
          <p:grpSp>
            <p:nvGrpSpPr>
              <p:cNvPr id="45" name="Group 5"/>
              <p:cNvGrpSpPr>
                <a:grpSpLocks/>
              </p:cNvGrpSpPr>
              <p:nvPr/>
            </p:nvGrpSpPr>
            <p:grpSpPr bwMode="auto">
              <a:xfrm>
                <a:off x="316" y="625"/>
                <a:ext cx="835" cy="777"/>
                <a:chOff x="316" y="625"/>
                <a:chExt cx="835" cy="777"/>
              </a:xfrm>
            </p:grpSpPr>
            <p:graphicFrame>
              <p:nvGraphicFramePr>
                <p:cNvPr id="48" name="Object 6"/>
                <p:cNvGraphicFramePr>
                  <a:graphicFrameLocks noChangeAspect="1"/>
                </p:cNvGraphicFramePr>
                <p:nvPr/>
              </p:nvGraphicFramePr>
              <p:xfrm>
                <a:off x="316" y="687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2383" name="Photo Editor Photo" r:id="rId4" imgW="1325995" imgH="1135478" progId="">
                        <p:embed/>
                      </p:oleObj>
                    </mc:Choice>
                    <mc:Fallback>
                      <p:oleObj name="Photo Editor Photo" r:id="rId4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5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16" y="687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 xmlns="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xmlns="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 xmlns="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49" name="Text Box 7"/>
                <p:cNvSpPr txBox="1">
                  <a:spLocks noChangeArrowheads="1"/>
                </p:cNvSpPr>
                <p:nvPr/>
              </p:nvSpPr>
              <p:spPr bwMode="auto">
                <a:xfrm>
                  <a:off x="316" y="625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1</a:t>
                  </a:r>
                </a:p>
              </p:txBody>
            </p:sp>
          </p:grpSp>
          <p:sp>
            <p:nvSpPr>
              <p:cNvPr id="46" name="Oval 8"/>
              <p:cNvSpPr>
                <a:spLocks noChangeArrowheads="1"/>
              </p:cNvSpPr>
              <p:nvPr/>
            </p:nvSpPr>
            <p:spPr bwMode="auto">
              <a:xfrm>
                <a:off x="532" y="759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Oval 9"/>
              <p:cNvSpPr>
                <a:spLocks noChangeArrowheads="1"/>
              </p:cNvSpPr>
              <p:nvPr/>
            </p:nvSpPr>
            <p:spPr bwMode="auto">
              <a:xfrm>
                <a:off x="810" y="1066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5" name="Group 10"/>
            <p:cNvGrpSpPr>
              <a:grpSpLocks/>
            </p:cNvGrpSpPr>
            <p:nvPr/>
          </p:nvGrpSpPr>
          <p:grpSpPr bwMode="auto">
            <a:xfrm>
              <a:off x="585" y="1377"/>
              <a:ext cx="617" cy="586"/>
              <a:chOff x="1178" y="626"/>
              <a:chExt cx="880" cy="754"/>
            </a:xfrm>
          </p:grpSpPr>
          <p:grpSp>
            <p:nvGrpSpPr>
              <p:cNvPr id="40" name="Group 11"/>
              <p:cNvGrpSpPr>
                <a:grpSpLocks/>
              </p:cNvGrpSpPr>
              <p:nvPr/>
            </p:nvGrpSpPr>
            <p:grpSpPr bwMode="auto">
              <a:xfrm>
                <a:off x="1178" y="626"/>
                <a:ext cx="880" cy="754"/>
                <a:chOff x="1178" y="626"/>
                <a:chExt cx="880" cy="754"/>
              </a:xfrm>
            </p:grpSpPr>
            <p:graphicFrame>
              <p:nvGraphicFramePr>
                <p:cNvPr id="43" name="Object 12"/>
                <p:cNvGraphicFramePr>
                  <a:graphicFrameLocks noChangeAspect="1"/>
                </p:cNvGraphicFramePr>
                <p:nvPr/>
              </p:nvGraphicFramePr>
              <p:xfrm>
                <a:off x="1223" y="665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2384" name="Photo Editor Photo" r:id="rId6" imgW="1325995" imgH="1135478" progId="">
                        <p:embed/>
                      </p:oleObj>
                    </mc:Choice>
                    <mc:Fallback>
                      <p:oleObj name="Photo Editor Photo" r:id="rId6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223" y="665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 xmlns="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xmlns="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 xmlns="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44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1178" y="626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2</a:t>
                  </a:r>
                </a:p>
              </p:txBody>
            </p:sp>
          </p:grpSp>
          <p:sp>
            <p:nvSpPr>
              <p:cNvPr id="41" name="Oval 14"/>
              <p:cNvSpPr>
                <a:spLocks noChangeArrowheads="1"/>
              </p:cNvSpPr>
              <p:nvPr/>
            </p:nvSpPr>
            <p:spPr bwMode="auto">
              <a:xfrm>
                <a:off x="1379" y="760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" name="Oval 15"/>
              <p:cNvSpPr>
                <a:spLocks noChangeArrowheads="1"/>
              </p:cNvSpPr>
              <p:nvPr/>
            </p:nvSpPr>
            <p:spPr bwMode="auto">
              <a:xfrm>
                <a:off x="1678" y="1066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6" name="Group 16"/>
            <p:cNvGrpSpPr>
              <a:grpSpLocks/>
            </p:cNvGrpSpPr>
            <p:nvPr/>
          </p:nvGrpSpPr>
          <p:grpSpPr bwMode="auto">
            <a:xfrm>
              <a:off x="1199" y="1389"/>
              <a:ext cx="611" cy="573"/>
              <a:chOff x="2054" y="634"/>
              <a:chExt cx="871" cy="738"/>
            </a:xfrm>
          </p:grpSpPr>
          <p:graphicFrame>
            <p:nvGraphicFramePr>
              <p:cNvPr id="38" name="Object 17"/>
              <p:cNvGraphicFramePr>
                <a:graphicFrameLocks noChangeAspect="1"/>
              </p:cNvGraphicFramePr>
              <p:nvPr/>
            </p:nvGraphicFramePr>
            <p:xfrm>
              <a:off x="2090" y="657"/>
              <a:ext cx="835" cy="71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385" name="Photo Editor Photo" r:id="rId8" imgW="1325995" imgH="1135478" progId="">
                      <p:embed/>
                    </p:oleObj>
                  </mc:Choice>
                  <mc:Fallback>
                    <p:oleObj name="Photo Editor Photo" r:id="rId8" imgW="1325995" imgH="1135478" progId="">
                      <p:embed/>
                      <p:pic>
                        <p:nvPicPr>
                          <p:cNvPr id="0" name="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090" y="657"/>
                            <a:ext cx="835" cy="71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 xmlns="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xmlns="" w="9525">
                                <a:solidFill>
                                  <a:schemeClr val="tx1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 xmlns="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9" name="Text Box 18"/>
              <p:cNvSpPr txBox="1">
                <a:spLocks noChangeArrowheads="1"/>
              </p:cNvSpPr>
              <p:nvPr/>
            </p:nvSpPr>
            <p:spPr bwMode="auto">
              <a:xfrm>
                <a:off x="2054" y="634"/>
                <a:ext cx="281" cy="2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 eaLnBrk="0" hangingPunct="0"/>
                <a:r>
                  <a:rPr lang="en-GB" sz="1600">
                    <a:solidFill>
                      <a:srgbClr val="FFFFFF"/>
                    </a:solidFill>
                    <a:latin typeface="Verdana" pitchFamily="34" charset="0"/>
                  </a:rPr>
                  <a:t>3</a:t>
                </a:r>
              </a:p>
            </p:txBody>
          </p:sp>
        </p:grpSp>
        <p:grpSp>
          <p:nvGrpSpPr>
            <p:cNvPr id="17" name="Group 19"/>
            <p:cNvGrpSpPr>
              <a:grpSpLocks/>
            </p:cNvGrpSpPr>
            <p:nvPr/>
          </p:nvGrpSpPr>
          <p:grpSpPr bwMode="auto">
            <a:xfrm>
              <a:off x="1349" y="1469"/>
              <a:ext cx="302" cy="373"/>
              <a:chOff x="2548" y="580"/>
              <a:chExt cx="531" cy="595"/>
            </a:xfrm>
          </p:grpSpPr>
          <p:sp>
            <p:nvSpPr>
              <p:cNvPr id="36" name="Oval 20"/>
              <p:cNvSpPr>
                <a:spLocks noChangeArrowheads="1"/>
              </p:cNvSpPr>
              <p:nvPr/>
            </p:nvSpPr>
            <p:spPr bwMode="auto">
              <a:xfrm>
                <a:off x="2548" y="580"/>
                <a:ext cx="197" cy="198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" name="Oval 21"/>
              <p:cNvSpPr>
                <a:spLocks noChangeArrowheads="1"/>
              </p:cNvSpPr>
              <p:nvPr/>
            </p:nvSpPr>
            <p:spPr bwMode="auto">
              <a:xfrm>
                <a:off x="2882" y="976"/>
                <a:ext cx="197" cy="199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8" name="Group 41"/>
            <p:cNvGrpSpPr>
              <a:grpSpLocks/>
            </p:cNvGrpSpPr>
            <p:nvPr/>
          </p:nvGrpSpPr>
          <p:grpSpPr bwMode="auto">
            <a:xfrm>
              <a:off x="1809" y="1395"/>
              <a:ext cx="616" cy="573"/>
              <a:chOff x="2929" y="635"/>
              <a:chExt cx="879" cy="737"/>
            </a:xfrm>
          </p:grpSpPr>
          <p:grpSp>
            <p:nvGrpSpPr>
              <p:cNvPr id="31" name="Group 42"/>
              <p:cNvGrpSpPr>
                <a:grpSpLocks/>
              </p:cNvGrpSpPr>
              <p:nvPr/>
            </p:nvGrpSpPr>
            <p:grpSpPr bwMode="auto">
              <a:xfrm>
                <a:off x="2929" y="635"/>
                <a:ext cx="879" cy="737"/>
                <a:chOff x="2929" y="635"/>
                <a:chExt cx="879" cy="737"/>
              </a:xfrm>
            </p:grpSpPr>
            <p:graphicFrame>
              <p:nvGraphicFramePr>
                <p:cNvPr id="34" name="Object 43"/>
                <p:cNvGraphicFramePr>
                  <a:graphicFrameLocks noChangeAspect="1"/>
                </p:cNvGraphicFramePr>
                <p:nvPr/>
              </p:nvGraphicFramePr>
              <p:xfrm>
                <a:off x="2973" y="657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2386" name="Photo Editor Photo" r:id="rId10" imgW="1325995" imgH="1135478" progId="">
                        <p:embed/>
                      </p:oleObj>
                    </mc:Choice>
                    <mc:Fallback>
                      <p:oleObj name="Photo Editor Photo" r:id="rId10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1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973" y="657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 xmlns="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xmlns="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 xmlns="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35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2929" y="635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4</a:t>
                  </a:r>
                </a:p>
              </p:txBody>
            </p:sp>
          </p:grpSp>
          <p:sp>
            <p:nvSpPr>
              <p:cNvPr id="32" name="Oval 45"/>
              <p:cNvSpPr>
                <a:spLocks noChangeArrowheads="1"/>
              </p:cNvSpPr>
              <p:nvPr/>
            </p:nvSpPr>
            <p:spPr bwMode="auto">
              <a:xfrm>
                <a:off x="3145" y="754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" name="Oval 46"/>
              <p:cNvSpPr>
                <a:spLocks noChangeArrowheads="1"/>
              </p:cNvSpPr>
              <p:nvPr/>
            </p:nvSpPr>
            <p:spPr bwMode="auto">
              <a:xfrm>
                <a:off x="3416" y="1047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9" name="Group 47"/>
            <p:cNvGrpSpPr>
              <a:grpSpLocks/>
            </p:cNvGrpSpPr>
            <p:nvPr/>
          </p:nvGrpSpPr>
          <p:grpSpPr bwMode="auto">
            <a:xfrm>
              <a:off x="2423" y="1380"/>
              <a:ext cx="614" cy="588"/>
              <a:chOff x="3819" y="616"/>
              <a:chExt cx="876" cy="756"/>
            </a:xfrm>
          </p:grpSpPr>
          <p:grpSp>
            <p:nvGrpSpPr>
              <p:cNvPr id="26" name="Group 48"/>
              <p:cNvGrpSpPr>
                <a:grpSpLocks/>
              </p:cNvGrpSpPr>
              <p:nvPr/>
            </p:nvGrpSpPr>
            <p:grpSpPr bwMode="auto">
              <a:xfrm>
                <a:off x="3819" y="616"/>
                <a:ext cx="876" cy="756"/>
                <a:chOff x="3784" y="609"/>
                <a:chExt cx="876" cy="756"/>
              </a:xfrm>
            </p:grpSpPr>
            <p:graphicFrame>
              <p:nvGraphicFramePr>
                <p:cNvPr id="29" name="Object 49"/>
                <p:cNvGraphicFramePr>
                  <a:graphicFrameLocks noChangeAspect="1"/>
                </p:cNvGraphicFramePr>
                <p:nvPr/>
              </p:nvGraphicFramePr>
              <p:xfrm>
                <a:off x="3825" y="650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2387" name="Photo Editor Photo" r:id="rId12" imgW="1325995" imgH="1135478" progId="">
                        <p:embed/>
                      </p:oleObj>
                    </mc:Choice>
                    <mc:Fallback>
                      <p:oleObj name="Photo Editor Photo" r:id="rId12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3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825" y="650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 xmlns="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xmlns="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 xmlns="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30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3784" y="609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5</a:t>
                  </a:r>
                </a:p>
              </p:txBody>
            </p:sp>
          </p:grpSp>
          <p:sp>
            <p:nvSpPr>
              <p:cNvPr id="27" name="Oval 51"/>
              <p:cNvSpPr>
                <a:spLocks noChangeArrowheads="1"/>
              </p:cNvSpPr>
              <p:nvPr/>
            </p:nvSpPr>
            <p:spPr bwMode="auto">
              <a:xfrm>
                <a:off x="4036" y="740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" name="Oval 52"/>
              <p:cNvSpPr>
                <a:spLocks noChangeArrowheads="1"/>
              </p:cNvSpPr>
              <p:nvPr/>
            </p:nvSpPr>
            <p:spPr bwMode="auto">
              <a:xfrm>
                <a:off x="4300" y="1047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0" name="Group 53"/>
            <p:cNvGrpSpPr>
              <a:grpSpLocks/>
            </p:cNvGrpSpPr>
            <p:nvPr/>
          </p:nvGrpSpPr>
          <p:grpSpPr bwMode="auto">
            <a:xfrm>
              <a:off x="3028" y="1385"/>
              <a:ext cx="619" cy="583"/>
              <a:chOff x="284" y="1424"/>
              <a:chExt cx="883" cy="750"/>
            </a:xfrm>
          </p:grpSpPr>
          <p:grpSp>
            <p:nvGrpSpPr>
              <p:cNvPr id="21" name="Group 54"/>
              <p:cNvGrpSpPr>
                <a:grpSpLocks/>
              </p:cNvGrpSpPr>
              <p:nvPr/>
            </p:nvGrpSpPr>
            <p:grpSpPr bwMode="auto">
              <a:xfrm>
                <a:off x="284" y="1424"/>
                <a:ext cx="883" cy="750"/>
                <a:chOff x="284" y="1424"/>
                <a:chExt cx="883" cy="750"/>
              </a:xfrm>
            </p:grpSpPr>
            <p:graphicFrame>
              <p:nvGraphicFramePr>
                <p:cNvPr id="24" name="Object 55"/>
                <p:cNvGraphicFramePr>
                  <a:graphicFrameLocks noChangeAspect="1"/>
                </p:cNvGraphicFramePr>
                <p:nvPr/>
              </p:nvGraphicFramePr>
              <p:xfrm>
                <a:off x="332" y="1459"/>
                <a:ext cx="835" cy="71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2388" name="Photo Editor Photo" r:id="rId14" imgW="1325995" imgH="1135478" progId="">
                        <p:embed/>
                      </p:oleObj>
                    </mc:Choice>
                    <mc:Fallback>
                      <p:oleObj name="Photo Editor Photo" r:id="rId14" imgW="1325995" imgH="1135478" progId="">
                        <p:embed/>
                        <p:pic>
                          <p:nvPicPr>
                            <p:cNvPr id="0" name="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5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32" y="1459"/>
                              <a:ext cx="835" cy="71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 xmlns="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xmlns="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 xmlns="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25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284" y="1424"/>
                  <a:ext cx="281" cy="27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eaLnBrk="0" hangingPunct="0"/>
                  <a:r>
                    <a:rPr lang="en-GB" sz="1600">
                      <a:solidFill>
                        <a:srgbClr val="FFFFFF"/>
                      </a:solidFill>
                      <a:latin typeface="Verdana" pitchFamily="34" charset="0"/>
                    </a:rPr>
                    <a:t>6</a:t>
                  </a:r>
                </a:p>
              </p:txBody>
            </p:sp>
          </p:grpSp>
          <p:sp>
            <p:nvSpPr>
              <p:cNvPr id="22" name="Oval 57"/>
              <p:cNvSpPr>
                <a:spLocks noChangeArrowheads="1"/>
              </p:cNvSpPr>
              <p:nvPr/>
            </p:nvSpPr>
            <p:spPr bwMode="auto">
              <a:xfrm>
                <a:off x="509" y="1537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" name="Oval 58"/>
              <p:cNvSpPr>
                <a:spLocks noChangeArrowheads="1"/>
              </p:cNvSpPr>
              <p:nvPr/>
            </p:nvSpPr>
            <p:spPr bwMode="auto">
              <a:xfrm>
                <a:off x="773" y="1851"/>
                <a:ext cx="160" cy="160"/>
              </a:xfrm>
              <a:prstGeom prst="ellipse">
                <a:avLst/>
              </a:prstGeom>
              <a:noFill/>
              <a:ln w="28575">
                <a:solidFill>
                  <a:srgbClr val="CCEC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50" name="Text Box 64"/>
          <p:cNvSpPr txBox="1">
            <a:spLocks noChangeArrowheads="1"/>
          </p:cNvSpPr>
          <p:nvPr/>
        </p:nvSpPr>
        <p:spPr bwMode="auto">
          <a:xfrm>
            <a:off x="6477000" y="5973299"/>
            <a:ext cx="2133600" cy="4572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GB" sz="2400" dirty="0" smtClean="0">
                <a:solidFill>
                  <a:srgbClr val="00FF00"/>
                </a:solidFill>
              </a:rPr>
              <a:t>T</a:t>
            </a:r>
            <a:r>
              <a:rPr lang="en-GB" sz="2400" dirty="0" smtClean="0"/>
              <a:t> </a:t>
            </a:r>
            <a:r>
              <a:rPr lang="en-GB" sz="2400" dirty="0" err="1" smtClean="0">
                <a:solidFill>
                  <a:srgbClr val="00FF00"/>
                </a:solidFill>
              </a:rPr>
              <a:t>T</a:t>
            </a:r>
            <a:r>
              <a:rPr lang="en-GB" sz="2400" dirty="0" smtClean="0"/>
              <a:t> </a:t>
            </a:r>
            <a:r>
              <a:rPr lang="en-GB" sz="2400" dirty="0" err="1" smtClean="0">
                <a:solidFill>
                  <a:srgbClr val="00FF00"/>
                </a:solidFill>
              </a:rPr>
              <a:t>T</a:t>
            </a:r>
            <a:r>
              <a:rPr lang="en-GB" sz="2400" dirty="0" smtClean="0"/>
              <a:t> </a:t>
            </a:r>
            <a:r>
              <a:rPr lang="en-GB" sz="2400" dirty="0" err="1" smtClean="0">
                <a:solidFill>
                  <a:srgbClr val="00FF00"/>
                </a:solidFill>
              </a:rPr>
              <a:t>T</a:t>
            </a:r>
            <a:r>
              <a:rPr lang="en-GB" sz="2400" dirty="0" smtClean="0"/>
              <a:t> </a:t>
            </a:r>
            <a:r>
              <a:rPr lang="en-GB" sz="2400" dirty="0" err="1" smtClean="0">
                <a:solidFill>
                  <a:srgbClr val="00FF00"/>
                </a:solidFill>
              </a:rPr>
              <a:t>T</a:t>
            </a:r>
            <a:r>
              <a:rPr lang="en-GB" sz="2400" dirty="0" smtClean="0"/>
              <a:t> </a:t>
            </a:r>
            <a:r>
              <a:rPr lang="en-GB" sz="2400" dirty="0" err="1" smtClean="0">
                <a:solidFill>
                  <a:srgbClr val="00FF00"/>
                </a:solidFill>
              </a:rPr>
              <a:t>T</a:t>
            </a:r>
            <a:r>
              <a:rPr lang="en-GB" sz="2400" dirty="0" smtClean="0"/>
              <a:t> </a:t>
            </a:r>
            <a:r>
              <a:rPr lang="en-GB" sz="2400" dirty="0" smtClean="0">
                <a:solidFill>
                  <a:srgbClr val="00FF00"/>
                </a:solidFill>
              </a:rPr>
              <a:t> </a:t>
            </a:r>
            <a:r>
              <a:rPr lang="en-GB" sz="2400" dirty="0">
                <a:solidFill>
                  <a:schemeClr val="folHlink"/>
                </a:solidFill>
              </a:rPr>
              <a:t>…</a:t>
            </a:r>
          </a:p>
        </p:txBody>
      </p:sp>
      <p:sp>
        <p:nvSpPr>
          <p:cNvPr id="51" name="Text Box 64"/>
          <p:cNvSpPr txBox="1">
            <a:spLocks noChangeArrowheads="1"/>
          </p:cNvSpPr>
          <p:nvPr/>
        </p:nvSpPr>
        <p:spPr bwMode="auto">
          <a:xfrm>
            <a:off x="6460222" y="5486400"/>
            <a:ext cx="2133600" cy="4572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FF00"/>
                </a:solidFill>
              </a:rPr>
              <a:t>T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6666FF"/>
                </a:solidFill>
              </a:rPr>
              <a:t>G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3300"/>
                </a:solidFill>
              </a:rPr>
              <a:t>C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00FF00"/>
                </a:solidFill>
              </a:rPr>
              <a:t>T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CC00"/>
                </a:solidFill>
              </a:rPr>
              <a:t>A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3300"/>
                </a:solidFill>
              </a:rPr>
              <a:t>C</a:t>
            </a:r>
            <a:r>
              <a:rPr lang="en-GB" sz="2400" dirty="0"/>
              <a:t> </a:t>
            </a:r>
            <a:r>
              <a:rPr lang="en-GB" sz="2400" dirty="0" smtClean="0">
                <a:solidFill>
                  <a:srgbClr val="00FF00"/>
                </a:solidFill>
              </a:rPr>
              <a:t> </a:t>
            </a:r>
            <a:r>
              <a:rPr lang="en-GB" sz="2400" dirty="0">
                <a:solidFill>
                  <a:schemeClr val="folHlink"/>
                </a:solidFill>
              </a:rPr>
              <a:t>…</a:t>
            </a: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/>
          <a:lstStyle/>
          <a:p>
            <a:r>
              <a:rPr lang="en-US" dirty="0" smtClean="0"/>
              <a:t>Sequencing-by-synthesis</a:t>
            </a:r>
          </a:p>
        </p:txBody>
      </p:sp>
      <p:sp>
        <p:nvSpPr>
          <p:cNvPr id="53" name="TextBox 5"/>
          <p:cNvSpPr txBox="1">
            <a:spLocks noChangeArrowheads="1"/>
          </p:cNvSpPr>
          <p:nvPr/>
        </p:nvSpPr>
        <p:spPr bwMode="auto">
          <a:xfrm>
            <a:off x="457200" y="762000"/>
            <a:ext cx="84582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dirty="0"/>
              <a:t>454 Life Science: </a:t>
            </a:r>
            <a:r>
              <a:rPr lang="fr-FR" dirty="0" err="1"/>
              <a:t>Margulies</a:t>
            </a:r>
            <a:r>
              <a:rPr lang="fr-FR" dirty="0"/>
              <a:t>, M. et al. Nature 437, 376–380 (2005).</a:t>
            </a:r>
            <a:endParaRPr lang="en-US" dirty="0"/>
          </a:p>
        </p:txBody>
      </p:sp>
      <p:sp>
        <p:nvSpPr>
          <p:cNvPr id="54" name="TextBox 4"/>
          <p:cNvSpPr txBox="1">
            <a:spLocks noChangeArrowheads="1"/>
          </p:cNvSpPr>
          <p:nvPr/>
        </p:nvSpPr>
        <p:spPr bwMode="auto">
          <a:xfrm>
            <a:off x="140942" y="6525896"/>
            <a:ext cx="89916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en.wikipedia.org</a:t>
            </a:r>
            <a:r>
              <a:rPr lang="en-US" sz="1400" dirty="0"/>
              <a:t>/wiki/</a:t>
            </a:r>
            <a:r>
              <a:rPr lang="en-US" sz="1400" dirty="0" err="1"/>
              <a:t>File:Sequencing_by_synthesis_Reversible_terminators.png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4513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457200" y="1920085"/>
            <a:ext cx="4038600" cy="443484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4648200" y="1920085"/>
            <a:ext cx="4038600" cy="443484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1177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57200"/>
            <a:ext cx="8907945" cy="5691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1751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457200" y="78400"/>
            <a:ext cx="8229600" cy="762000"/>
          </a:xfrm>
        </p:spPr>
        <p:txBody>
          <a:bodyPr/>
          <a:lstStyle/>
          <a:p>
            <a:r>
              <a:rPr lang="en-US" dirty="0" smtClean="0"/>
              <a:t>Multiplex </a:t>
            </a:r>
            <a:r>
              <a:rPr lang="en-US" dirty="0" err="1" smtClean="0"/>
              <a:t>Polony</a:t>
            </a:r>
            <a:r>
              <a:rPr lang="en-US" dirty="0" smtClean="0"/>
              <a:t> sequencing</a:t>
            </a:r>
          </a:p>
        </p:txBody>
      </p:sp>
      <p:pic>
        <p:nvPicPr>
          <p:cNvPr id="50179" name="Picture 3" descr="1265496de08g213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524000"/>
            <a:ext cx="7086600" cy="467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0180" name="TextBox 4"/>
          <p:cNvSpPr txBox="1">
            <a:spLocks noChangeArrowheads="1"/>
          </p:cNvSpPr>
          <p:nvPr/>
        </p:nvSpPr>
        <p:spPr bwMode="auto">
          <a:xfrm>
            <a:off x="914400" y="6248400"/>
            <a:ext cx="69342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/>
              <a:t>http://wjingpan.blog.sohu.com/140002432.html</a:t>
            </a:r>
          </a:p>
        </p:txBody>
      </p:sp>
      <p:sp>
        <p:nvSpPr>
          <p:cNvPr id="50181" name="TextBox 5"/>
          <p:cNvSpPr txBox="1">
            <a:spLocks noChangeArrowheads="1"/>
          </p:cNvSpPr>
          <p:nvPr/>
        </p:nvSpPr>
        <p:spPr bwMode="auto">
          <a:xfrm>
            <a:off x="457200" y="762000"/>
            <a:ext cx="84582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/>
              <a:t>George M. Church lab at Harvard Medical School:  Shendure, J. et al. Science 309, 1728–1732 (2005).</a:t>
            </a:r>
          </a:p>
        </p:txBody>
      </p:sp>
    </p:spTree>
    <p:extLst>
      <p:ext uri="{BB962C8B-B14F-4D97-AF65-F5344CB8AC3E}">
        <p14:creationId xmlns:p14="http://schemas.microsoft.com/office/powerpoint/2010/main" val="3813670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784279"/>
            <a:ext cx="8001000" cy="5343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756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2" name="Picture 2" descr="3_4"/>
          <p:cNvPicPr>
            <a:picLocks noGrp="1" noChangeAspect="1" noChangeArrowheads="1"/>
          </p:cNvPicPr>
          <p:nvPr>
            <p:ph/>
          </p:nvPr>
        </p:nvPicPr>
        <p:blipFill rotWithShape="1">
          <a:blip r:embed="rId2" cstate="print"/>
          <a:srcRect l="10547" t="11548" r="58228"/>
          <a:stretch/>
        </p:blipFill>
        <p:spPr>
          <a:xfrm>
            <a:off x="228600" y="2286000"/>
            <a:ext cx="2251487" cy="3200400"/>
          </a:xfrm>
          <a:noFill/>
          <a:ln/>
        </p:spPr>
      </p:pic>
      <p:sp>
        <p:nvSpPr>
          <p:cNvPr id="61443" name="Text Box 3"/>
          <p:cNvSpPr txBox="1">
            <a:spLocks noChangeArrowheads="1"/>
          </p:cNvSpPr>
          <p:nvPr/>
        </p:nvSpPr>
        <p:spPr bwMode="auto">
          <a:xfrm>
            <a:off x="762000" y="228600"/>
            <a:ext cx="76962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9DD9"/>
                </a:solidFill>
              </a:rPr>
              <a:t>Cluster </a:t>
            </a:r>
            <a:r>
              <a:rPr lang="en-US" sz="4000" dirty="0">
                <a:solidFill>
                  <a:srgbClr val="009DD9"/>
                </a:solidFill>
              </a:rPr>
              <a:t>Generation</a:t>
            </a:r>
          </a:p>
        </p:txBody>
      </p:sp>
      <p:pic>
        <p:nvPicPr>
          <p:cNvPr id="4" name="Picture 2" descr="5_6"/>
          <p:cNvPicPr>
            <a:picLocks noChangeAspect="1" noChangeArrowheads="1"/>
          </p:cNvPicPr>
          <p:nvPr/>
        </p:nvPicPr>
        <p:blipFill rotWithShape="1">
          <a:blip r:embed="rId3" cstate="print"/>
          <a:srcRect l="10547" t="11548" r="57846"/>
          <a:stretch/>
        </p:blipFill>
        <p:spPr>
          <a:xfrm>
            <a:off x="4461287" y="2286000"/>
            <a:ext cx="2286614" cy="3210960"/>
          </a:xfrm>
          <a:prstGeom prst="rect">
            <a:avLst/>
          </a:prstGeom>
          <a:noFill/>
          <a:ln/>
        </p:spPr>
      </p:pic>
      <p:pic>
        <p:nvPicPr>
          <p:cNvPr id="5" name="Picture 2" descr="3_4"/>
          <p:cNvPicPr>
            <a:picLocks noChangeAspect="1" noChangeArrowheads="1"/>
          </p:cNvPicPr>
          <p:nvPr/>
        </p:nvPicPr>
        <p:blipFill rotWithShape="1">
          <a:blip r:embed="rId2" cstate="print"/>
          <a:srcRect l="56752" t="11548" r="10547"/>
          <a:stretch/>
        </p:blipFill>
        <p:spPr bwMode="auto">
          <a:xfrm>
            <a:off x="2327687" y="2286000"/>
            <a:ext cx="2362200" cy="3206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 descr="5_6"/>
          <p:cNvPicPr>
            <a:picLocks noChangeAspect="1" noChangeArrowheads="1"/>
          </p:cNvPicPr>
          <p:nvPr/>
        </p:nvPicPr>
        <p:blipFill rotWithShape="1">
          <a:blip r:embed="rId3" cstate="print"/>
          <a:srcRect l="57241" t="11548" r="10547"/>
          <a:stretch/>
        </p:blipFill>
        <p:spPr>
          <a:xfrm>
            <a:off x="6594887" y="2286000"/>
            <a:ext cx="2330355" cy="3210960"/>
          </a:xfrm>
          <a:prstGeom prst="rect">
            <a:avLst/>
          </a:prstGeom>
          <a:noFill/>
          <a:ln/>
        </p:spPr>
      </p:pic>
    </p:spTree>
    <p:extLst>
      <p:ext uri="{BB962C8B-B14F-4D97-AF65-F5344CB8AC3E}">
        <p14:creationId xmlns:p14="http://schemas.microsoft.com/office/powerpoint/2010/main" val="133979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11"/>
          <a:stretch/>
        </p:blipFill>
        <p:spPr>
          <a:xfrm>
            <a:off x="1625600" y="1358900"/>
            <a:ext cx="5880100" cy="37877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519446"/>
            <a:ext cx="91313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http://</a:t>
            </a:r>
            <a:r>
              <a:rPr lang="en-US" sz="1600" dirty="0" err="1"/>
              <a:t>blog.genohub.com</a:t>
            </a:r>
            <a:r>
              <a:rPr lang="en-US" sz="1600" dirty="0"/>
              <a:t>/illuminas-latest-release-hiseq-3000-4000-nextseq-550-and-hiseq-x5/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1668" y="215927"/>
            <a:ext cx="8229600" cy="1252728"/>
          </a:xfrm>
        </p:spPr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$1000 Genome</a:t>
            </a:r>
            <a:endParaRPr lang="en-US" dirty="0">
              <a:solidFill>
                <a:schemeClr val="accent2"/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7986946"/>
              </p:ext>
            </p:extLst>
          </p:nvPr>
        </p:nvGraphicFramePr>
        <p:xfrm>
          <a:off x="1062038" y="5248860"/>
          <a:ext cx="740886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4810"/>
                <a:gridCol w="1234810"/>
                <a:gridCol w="1234810"/>
                <a:gridCol w="1234810"/>
                <a:gridCol w="1313922"/>
                <a:gridCol w="1155698"/>
              </a:tblGrid>
              <a:tr h="3708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 </a:t>
                      </a:r>
                      <a:endParaRPr lang="en-US" sz="12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Price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Price/unit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$/Genome*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Consumables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$/Gb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HiSeq X Five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$6M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$1.2M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$1,425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$1,200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$10.6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HiSeq X Ten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$10M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$1M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$1,000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$800</a:t>
                      </a:r>
                      <a:endParaRPr lang="en-US" sz="12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434343"/>
                          </a:solidFill>
                          <a:effectLst/>
                          <a:latin typeface="Arial" charset="0"/>
                          <a:ea typeface="Calibri" charset="0"/>
                          <a:cs typeface="Times New Roman" charset="0"/>
                        </a:rPr>
                        <a:t>$7</a:t>
                      </a:r>
                      <a:endParaRPr lang="en-US" sz="12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1754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72067" y="1765300"/>
            <a:ext cx="7408333" cy="4457700"/>
          </a:xfrm>
        </p:spPr>
        <p:txBody>
          <a:bodyPr>
            <a:normAutofit/>
          </a:bodyPr>
          <a:lstStyle/>
          <a:p>
            <a:r>
              <a:rPr lang="en-US" dirty="0"/>
              <a:t>Physical Fragmentation</a:t>
            </a:r>
          </a:p>
          <a:p>
            <a:pPr marL="301943" lvl="1" indent="0">
              <a:buNone/>
            </a:pPr>
            <a:r>
              <a:rPr lang="en-US" dirty="0"/>
              <a:t>1) Acoustic shearing</a:t>
            </a:r>
          </a:p>
          <a:p>
            <a:pPr marL="301943" lvl="1" indent="0">
              <a:buNone/>
            </a:pPr>
            <a:r>
              <a:rPr lang="en-US" dirty="0"/>
              <a:t>2) Sonication</a:t>
            </a:r>
          </a:p>
          <a:p>
            <a:pPr marL="301943" lvl="1" indent="0">
              <a:buNone/>
            </a:pPr>
            <a:r>
              <a:rPr lang="en-US" dirty="0"/>
              <a:t>3) Hydrodynamic shear</a:t>
            </a:r>
          </a:p>
          <a:p>
            <a:r>
              <a:rPr lang="en-US" dirty="0"/>
              <a:t>Enzymatic Methods</a:t>
            </a:r>
          </a:p>
          <a:p>
            <a:pPr marL="301943" lvl="1" indent="0">
              <a:buNone/>
            </a:pPr>
            <a:r>
              <a:rPr lang="en-US" dirty="0"/>
              <a:t>4) DNase I or other restriction endonuclease, non-specific nuclease</a:t>
            </a:r>
          </a:p>
          <a:p>
            <a:pPr marL="301943" lvl="1" indent="0">
              <a:buNone/>
            </a:pPr>
            <a:r>
              <a:rPr lang="en-US" dirty="0"/>
              <a:t>5) </a:t>
            </a:r>
            <a:r>
              <a:rPr lang="en-US" dirty="0" err="1"/>
              <a:t>Transposase</a:t>
            </a:r>
            <a:endParaRPr lang="en-US" dirty="0"/>
          </a:p>
          <a:p>
            <a:r>
              <a:rPr lang="en-US" dirty="0"/>
              <a:t>Chemical Fragmentation        </a:t>
            </a:r>
          </a:p>
          <a:p>
            <a:pPr marL="301943" lvl="1" indent="0">
              <a:buNone/>
            </a:pPr>
            <a:r>
              <a:rPr lang="en-US" dirty="0"/>
              <a:t>6) Heat and divalent metal </a:t>
            </a:r>
            <a:r>
              <a:rPr lang="en-US" dirty="0" err="1"/>
              <a:t>cation</a:t>
            </a:r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DNA/RNA fragmentation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3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Genetic markers</a:t>
            </a:r>
          </a:p>
          <a:p>
            <a:r>
              <a:rPr lang="en-US" dirty="0" smtClean="0"/>
              <a:t>Sequencing</a:t>
            </a:r>
          </a:p>
          <a:p>
            <a:r>
              <a:rPr lang="en-US" dirty="0" smtClean="0"/>
              <a:t>Full vs. </a:t>
            </a:r>
            <a:r>
              <a:rPr lang="en-US" smtClean="0"/>
              <a:t>reduced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06870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Reduced Genotyping Sequencing</a:t>
            </a:r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0" y="2971800"/>
            <a:ext cx="91440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282700" y="2641600"/>
            <a:ext cx="0" cy="6223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178300" y="2641600"/>
            <a:ext cx="0" cy="6223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879600" y="2641600"/>
            <a:ext cx="0" cy="6223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533900" y="2641600"/>
            <a:ext cx="0" cy="6223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188200" y="2641600"/>
            <a:ext cx="0" cy="6223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975600" y="2641600"/>
            <a:ext cx="0" cy="6223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70500" y="2641600"/>
            <a:ext cx="0" cy="6223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282700" y="3924300"/>
            <a:ext cx="5969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178300" y="3924300"/>
            <a:ext cx="3556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546600" y="3924300"/>
            <a:ext cx="7366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188200" y="3924300"/>
            <a:ext cx="7874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943100" y="3924300"/>
            <a:ext cx="21844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334000" y="3924300"/>
            <a:ext cx="18034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733800" y="4902200"/>
            <a:ext cx="5969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733800" y="4546600"/>
            <a:ext cx="3556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733800" y="5207000"/>
            <a:ext cx="7366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733800" y="5511800"/>
            <a:ext cx="7874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733800" y="6540500"/>
            <a:ext cx="21844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733800" y="6159500"/>
            <a:ext cx="1803400" cy="0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Multiply 40"/>
          <p:cNvSpPr/>
          <p:nvPr/>
        </p:nvSpPr>
        <p:spPr>
          <a:xfrm>
            <a:off x="4089400" y="5753100"/>
            <a:ext cx="939800" cy="110490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3733800" y="2272268"/>
            <a:ext cx="164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Restriction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276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Restriction enzymes: </a:t>
            </a:r>
            <a:r>
              <a:rPr lang="en-US" dirty="0" err="1" smtClean="0"/>
              <a:t>ApeKI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163"/>
            <a:ext cx="5562600" cy="4389437"/>
          </a:xfrm>
        </p:spPr>
        <p:txBody>
          <a:bodyPr/>
          <a:lstStyle/>
          <a:p>
            <a:r>
              <a:rPr lang="en-US" dirty="0" smtClean="0"/>
              <a:t>Recognition: 5’GCWGC3’</a:t>
            </a:r>
          </a:p>
          <a:p>
            <a:r>
              <a:rPr lang="en-US" dirty="0" smtClean="0"/>
              <a:t>W: A or T</a:t>
            </a:r>
            <a:endParaRPr lang="en-US" dirty="0"/>
          </a:p>
          <a:p>
            <a:r>
              <a:rPr lang="en-US" dirty="0"/>
              <a:t>E</a:t>
            </a:r>
            <a:r>
              <a:rPr lang="en-US" dirty="0" smtClean="0"/>
              <a:t>xpected size: </a:t>
            </a:r>
          </a:p>
          <a:p>
            <a:pPr lvl="1"/>
            <a:r>
              <a:rPr lang="en-US" dirty="0" smtClean="0"/>
              <a:t>4x4x2x4x4=512bp= 0.5Kb</a:t>
            </a:r>
          </a:p>
          <a:p>
            <a:r>
              <a:rPr lang="en-US" dirty="0" smtClean="0"/>
              <a:t>Genome coverage</a:t>
            </a:r>
          </a:p>
          <a:p>
            <a:pPr marL="393700" lvl="1" indent="0">
              <a:buNone/>
            </a:pPr>
            <a:r>
              <a:rPr lang="en-US" dirty="0" smtClean="0"/>
              <a:t>100 </a:t>
            </a:r>
            <a:r>
              <a:rPr lang="en-US" dirty="0" err="1" smtClean="0"/>
              <a:t>bp</a:t>
            </a:r>
            <a:r>
              <a:rPr lang="en-US" dirty="0" smtClean="0"/>
              <a:t> read/512 </a:t>
            </a:r>
            <a:r>
              <a:rPr lang="en-US" dirty="0" err="1" smtClean="0"/>
              <a:t>bp</a:t>
            </a:r>
            <a:r>
              <a:rPr lang="en-US" dirty="0" smtClean="0"/>
              <a:t> size=20%</a:t>
            </a:r>
          </a:p>
          <a:p>
            <a:endParaRPr lang="en-US" dirty="0" smtClean="0"/>
          </a:p>
        </p:txBody>
      </p:sp>
      <p:pic>
        <p:nvPicPr>
          <p:cNvPr id="4" name="Picture 3" descr="Screen Shot 2013-09-10 at 6.09.3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57400"/>
            <a:ext cx="2968791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685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Restriction enzymes: </a:t>
            </a:r>
            <a:r>
              <a:rPr lang="en-US" dirty="0" err="1" smtClean="0"/>
              <a:t>PstI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Recognition</a:t>
            </a:r>
            <a:r>
              <a:rPr lang="en-US" dirty="0"/>
              <a:t>: 5’ CTGCAG3</a:t>
            </a:r>
            <a:r>
              <a:rPr lang="en-US" dirty="0" smtClean="0"/>
              <a:t>’</a:t>
            </a:r>
            <a:endParaRPr lang="en-US" dirty="0"/>
          </a:p>
          <a:p>
            <a:r>
              <a:rPr lang="en-US" dirty="0"/>
              <a:t>E</a:t>
            </a:r>
            <a:r>
              <a:rPr lang="en-US" dirty="0" smtClean="0"/>
              <a:t>xpected size: 4^6=4096bp= 4Kb</a:t>
            </a:r>
          </a:p>
          <a:p>
            <a:r>
              <a:rPr lang="en-US" dirty="0" smtClean="0"/>
              <a:t>Genome coverage</a:t>
            </a:r>
            <a:endParaRPr lang="en-US" dirty="0"/>
          </a:p>
          <a:p>
            <a:pPr marL="393700" lvl="1" indent="0">
              <a:buNone/>
            </a:pPr>
            <a:r>
              <a:rPr lang="en-US" dirty="0"/>
              <a:t>100 </a:t>
            </a:r>
            <a:r>
              <a:rPr lang="en-US" dirty="0" err="1"/>
              <a:t>bp</a:t>
            </a:r>
            <a:r>
              <a:rPr lang="en-US" dirty="0"/>
              <a:t> read</a:t>
            </a:r>
            <a:r>
              <a:rPr lang="en-US" dirty="0" smtClean="0"/>
              <a:t>/4096 </a:t>
            </a:r>
            <a:r>
              <a:rPr lang="en-US" dirty="0" err="1"/>
              <a:t>bp</a:t>
            </a:r>
            <a:r>
              <a:rPr lang="en-US" dirty="0"/>
              <a:t> size=</a:t>
            </a:r>
            <a:r>
              <a:rPr lang="en-US" dirty="0" smtClean="0"/>
              <a:t>2.5%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2442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3-08-12 at 9.32.49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9" t="8457" r="5006" b="7434"/>
          <a:stretch/>
        </p:blipFill>
        <p:spPr>
          <a:xfrm>
            <a:off x="934103" y="2471015"/>
            <a:ext cx="6838297" cy="4354445"/>
          </a:xfrm>
          <a:prstGeom prst="rect">
            <a:avLst/>
          </a:prstGeom>
        </p:spPr>
      </p:pic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229600" cy="1143000"/>
          </a:xfrm>
        </p:spPr>
        <p:txBody>
          <a:bodyPr/>
          <a:lstStyle/>
          <a:p>
            <a:r>
              <a:rPr lang="en-US" dirty="0" smtClean="0"/>
              <a:t>Multiplex barcode</a:t>
            </a:r>
          </a:p>
        </p:txBody>
      </p:sp>
      <p:sp>
        <p:nvSpPr>
          <p:cNvPr id="48131" name="Content Placeholder 2"/>
          <p:cNvSpPr>
            <a:spLocks noGrp="1"/>
          </p:cNvSpPr>
          <p:nvPr>
            <p:ph idx="1"/>
          </p:nvPr>
        </p:nvSpPr>
        <p:spPr>
          <a:xfrm>
            <a:off x="381000" y="1524001"/>
            <a:ext cx="8382000" cy="990600"/>
          </a:xfrm>
        </p:spPr>
        <p:txBody>
          <a:bodyPr/>
          <a:lstStyle/>
          <a:p>
            <a:r>
              <a:rPr lang="en-US" dirty="0" smtClean="0"/>
              <a:t>Aalborg University, Denmark:  Craig et al. Nat. Methods 2000, 5: 887–893.</a:t>
            </a:r>
          </a:p>
          <a:p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914400" y="42672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4~8 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27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Adapter and Barcode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981200"/>
            <a:ext cx="8648700" cy="4165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19400" y="6488668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 Sharon Mitchell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715000" y="4267200"/>
            <a:ext cx="3276600" cy="2209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34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/>
              <a:t>Genotyping by sequencing (GBS)</a:t>
            </a:r>
            <a:endParaRPr lang="en-US" b="1" dirty="0"/>
          </a:p>
        </p:txBody>
      </p:sp>
      <p:grpSp>
        <p:nvGrpSpPr>
          <p:cNvPr id="3" name="Group 3"/>
          <p:cNvGrpSpPr/>
          <p:nvPr/>
        </p:nvGrpSpPr>
        <p:grpSpPr>
          <a:xfrm>
            <a:off x="3989787" y="3213675"/>
            <a:ext cx="685800" cy="1695450"/>
            <a:chOff x="4953000" y="2952750"/>
            <a:chExt cx="685800" cy="1695450"/>
          </a:xfrm>
        </p:grpSpPr>
        <p:grpSp>
          <p:nvGrpSpPr>
            <p:cNvPr id="4" name="Group 518"/>
            <p:cNvGrpSpPr/>
            <p:nvPr/>
          </p:nvGrpSpPr>
          <p:grpSpPr>
            <a:xfrm>
              <a:off x="4953000" y="3200400"/>
              <a:ext cx="685800" cy="1447800"/>
              <a:chOff x="2924649" y="1038225"/>
              <a:chExt cx="419100" cy="1019175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3048000" y="1258669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0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124200" y="1182469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FF0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FF0000"/>
                  </a:solidFill>
                  <a:latin typeface="Arial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048000" y="1106269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FFC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FFC000"/>
                  </a:solidFill>
                  <a:latin typeface="Arial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3124200" y="1334869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2971800" y="1182469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F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F0"/>
                  </a:solidFill>
                  <a:latin typeface="Arial" charset="0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124200" y="1066800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70C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70C0"/>
                  </a:solidFill>
                  <a:latin typeface="Arial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048000" y="1411069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206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2060"/>
                  </a:solidFill>
                  <a:latin typeface="Arial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981325" y="1038225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7030A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7030A0"/>
                  </a:solidFill>
                  <a:latin typeface="Arial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3071334" y="1172443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FF9966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FF9966"/>
                  </a:solidFill>
                  <a:latin typeface="Arial" charset="0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3017782" y="1350723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6666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6666"/>
                  </a:solidFill>
                  <a:latin typeface="Arial" charset="0"/>
                </a:endParaRPr>
              </a:p>
            </p:txBody>
          </p:sp>
          <p:grpSp>
            <p:nvGrpSpPr>
              <p:cNvPr id="5" name="Group 512"/>
              <p:cNvGrpSpPr/>
              <p:nvPr/>
            </p:nvGrpSpPr>
            <p:grpSpPr>
              <a:xfrm>
                <a:off x="2924649" y="1041730"/>
                <a:ext cx="419100" cy="819154"/>
                <a:chOff x="4334349" y="1022683"/>
                <a:chExt cx="419100" cy="819154"/>
              </a:xfrm>
            </p:grpSpPr>
            <p:cxnSp>
              <p:nvCxnSpPr>
                <p:cNvPr id="24" name="Straight Connector 23"/>
                <p:cNvCxnSpPr/>
                <p:nvPr/>
              </p:nvCxnSpPr>
              <p:spPr>
                <a:xfrm>
                  <a:off x="4334349" y="1022684"/>
                  <a:ext cx="41910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/>
                <p:cNvCxnSpPr/>
                <p:nvPr/>
              </p:nvCxnSpPr>
              <p:spPr>
                <a:xfrm rot="5400000">
                  <a:off x="4055478" y="1365584"/>
                  <a:ext cx="68580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/>
                <p:cNvCxnSpPr/>
                <p:nvPr/>
              </p:nvCxnSpPr>
              <p:spPr>
                <a:xfrm rot="5400000">
                  <a:off x="4343874" y="1365583"/>
                  <a:ext cx="68580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/>
                <p:cNvCxnSpPr/>
                <p:nvPr/>
              </p:nvCxnSpPr>
              <p:spPr>
                <a:xfrm rot="16200000" flipH="1">
                  <a:off x="4390440" y="1693883"/>
                  <a:ext cx="152402" cy="142878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 flipH="1">
                  <a:off x="4538183" y="1698959"/>
                  <a:ext cx="152402" cy="142878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" name="Group 630"/>
            <p:cNvGrpSpPr/>
            <p:nvPr/>
          </p:nvGrpSpPr>
          <p:grpSpPr>
            <a:xfrm>
              <a:off x="5046518" y="2952750"/>
              <a:ext cx="477982" cy="1603952"/>
              <a:chOff x="4191000" y="2895600"/>
              <a:chExt cx="477982" cy="1603952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4191000" y="3581400"/>
                <a:ext cx="249382" cy="9181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FF9966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FF9966"/>
                  </a:solidFill>
                  <a:latin typeface="Arial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4343400" y="31242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DA1F28">
                        <a:lumMod val="60000"/>
                        <a:lumOff val="40000"/>
                      </a:srgbClr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DA1F28">
                      <a:lumMod val="60000"/>
                      <a:lumOff val="40000"/>
                    </a:srgbClr>
                  </a:solidFill>
                  <a:latin typeface="Arial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4191000" y="30480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EB641B">
                        <a:lumMod val="60000"/>
                        <a:lumOff val="40000"/>
                      </a:srgbClr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EB641B">
                      <a:lumMod val="60000"/>
                      <a:lumOff val="40000"/>
                    </a:srgbClr>
                  </a:solidFill>
                  <a:latin typeface="Arial" charset="0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4343400" y="28956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7D3C4A">
                        <a:lumMod val="75000"/>
                      </a:srgbClr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7D3C4A">
                      <a:lumMod val="75000"/>
                    </a:srgbClr>
                  </a:solidFill>
                  <a:latin typeface="Arial" charset="0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4419600" y="30480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292929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4267200" y="29718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C0099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C0099"/>
                  </a:solidFill>
                  <a:latin typeface="Arial" charset="0"/>
                </a:endParaRPr>
              </a:p>
            </p:txBody>
          </p:sp>
        </p:grpSp>
      </p:grpSp>
      <p:grpSp>
        <p:nvGrpSpPr>
          <p:cNvPr id="23" name="Group 28"/>
          <p:cNvGrpSpPr/>
          <p:nvPr/>
        </p:nvGrpSpPr>
        <p:grpSpPr>
          <a:xfrm>
            <a:off x="5562600" y="3034605"/>
            <a:ext cx="698500" cy="1962150"/>
            <a:chOff x="6159500" y="2819400"/>
            <a:chExt cx="698500" cy="1962150"/>
          </a:xfrm>
        </p:grpSpPr>
        <p:grpSp>
          <p:nvGrpSpPr>
            <p:cNvPr id="29" name="Group 597"/>
            <p:cNvGrpSpPr/>
            <p:nvPr/>
          </p:nvGrpSpPr>
          <p:grpSpPr>
            <a:xfrm>
              <a:off x="6159500" y="2876550"/>
              <a:ext cx="698500" cy="1905000"/>
              <a:chOff x="4267200" y="457200"/>
              <a:chExt cx="698500" cy="1905000"/>
            </a:xfrm>
          </p:grpSpPr>
          <p:grpSp>
            <p:nvGrpSpPr>
              <p:cNvPr id="30" name="Group 393"/>
              <p:cNvGrpSpPr/>
              <p:nvPr/>
            </p:nvGrpSpPr>
            <p:grpSpPr>
              <a:xfrm>
                <a:off x="4419600" y="857250"/>
                <a:ext cx="304800" cy="1179731"/>
                <a:chOff x="4362450" y="990600"/>
                <a:chExt cx="304800" cy="1179731"/>
              </a:xfrm>
            </p:grpSpPr>
            <p:sp>
              <p:nvSpPr>
                <p:cNvPr id="170" name="TextBox 169"/>
                <p:cNvSpPr txBox="1"/>
                <p:nvPr/>
              </p:nvSpPr>
              <p:spPr>
                <a:xfrm>
                  <a:off x="4438650" y="12586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0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71" name="TextBox 170"/>
                <p:cNvSpPr txBox="1"/>
                <p:nvPr/>
              </p:nvSpPr>
              <p:spPr>
                <a:xfrm>
                  <a:off x="4514850" y="11824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FF0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FF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72" name="TextBox 171"/>
                <p:cNvSpPr txBox="1"/>
                <p:nvPr/>
              </p:nvSpPr>
              <p:spPr>
                <a:xfrm>
                  <a:off x="4438650" y="11062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FFC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FFC000"/>
                    </a:solidFill>
                    <a:latin typeface="Arial" charset="0"/>
                  </a:endParaRPr>
                </a:p>
              </p:txBody>
            </p:sp>
            <p:sp>
              <p:nvSpPr>
                <p:cNvPr id="173" name="TextBox 172"/>
                <p:cNvSpPr txBox="1"/>
                <p:nvPr/>
              </p:nvSpPr>
              <p:spPr>
                <a:xfrm>
                  <a:off x="4514850" y="13348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B05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B050"/>
                    </a:solidFill>
                    <a:latin typeface="Arial" charset="0"/>
                  </a:endParaRPr>
                </a:p>
              </p:txBody>
            </p:sp>
            <p:sp>
              <p:nvSpPr>
                <p:cNvPr id="174" name="TextBox 173"/>
                <p:cNvSpPr txBox="1"/>
                <p:nvPr/>
              </p:nvSpPr>
              <p:spPr>
                <a:xfrm>
                  <a:off x="4362450" y="11824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B0F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B0F0"/>
                    </a:solidFill>
                    <a:latin typeface="Arial" charset="0"/>
                  </a:endParaRPr>
                </a:p>
              </p:txBody>
            </p:sp>
            <p:sp>
              <p:nvSpPr>
                <p:cNvPr id="175" name="TextBox 174"/>
                <p:cNvSpPr txBox="1"/>
                <p:nvPr/>
              </p:nvSpPr>
              <p:spPr>
                <a:xfrm>
                  <a:off x="4514850" y="106680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70C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70C0"/>
                    </a:solidFill>
                    <a:latin typeface="Arial" charset="0"/>
                  </a:endParaRPr>
                </a:p>
              </p:txBody>
            </p:sp>
            <p:sp>
              <p:nvSpPr>
                <p:cNvPr id="176" name="TextBox 175"/>
                <p:cNvSpPr txBox="1"/>
                <p:nvPr/>
              </p:nvSpPr>
              <p:spPr>
                <a:xfrm>
                  <a:off x="4438650" y="14110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206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2060"/>
                    </a:solidFill>
                    <a:latin typeface="Arial" charset="0"/>
                  </a:endParaRPr>
                </a:p>
              </p:txBody>
            </p:sp>
            <p:sp>
              <p:nvSpPr>
                <p:cNvPr id="177" name="TextBox 176"/>
                <p:cNvSpPr txBox="1"/>
                <p:nvPr/>
              </p:nvSpPr>
              <p:spPr>
                <a:xfrm>
                  <a:off x="4371975" y="1038225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7030A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7030A0"/>
                    </a:solidFill>
                    <a:latin typeface="Arial" charset="0"/>
                  </a:endParaRPr>
                </a:p>
              </p:txBody>
            </p:sp>
            <p:sp>
              <p:nvSpPr>
                <p:cNvPr id="178" name="TextBox 177"/>
                <p:cNvSpPr txBox="1"/>
                <p:nvPr/>
              </p:nvSpPr>
              <p:spPr>
                <a:xfrm>
                  <a:off x="4381500" y="1343025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C00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C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79" name="TextBox 178"/>
                <p:cNvSpPr txBox="1"/>
                <p:nvPr/>
              </p:nvSpPr>
              <p:spPr>
                <a:xfrm>
                  <a:off x="4514850" y="114300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FF9966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FF9966"/>
                    </a:solidFill>
                    <a:latin typeface="Arial" charset="0"/>
                  </a:endParaRPr>
                </a:p>
              </p:txBody>
            </p:sp>
            <p:sp>
              <p:nvSpPr>
                <p:cNvPr id="180" name="TextBox 179"/>
                <p:cNvSpPr txBox="1"/>
                <p:nvPr/>
              </p:nvSpPr>
              <p:spPr>
                <a:xfrm>
                  <a:off x="4476750" y="152400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6666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6666"/>
                    </a:solidFill>
                    <a:latin typeface="Arial" charset="0"/>
                  </a:endParaRPr>
                </a:p>
              </p:txBody>
            </p:sp>
            <p:sp>
              <p:nvSpPr>
                <p:cNvPr id="181" name="TextBox 180"/>
                <p:cNvSpPr txBox="1"/>
                <p:nvPr/>
              </p:nvSpPr>
              <p:spPr>
                <a:xfrm>
                  <a:off x="4438650" y="99060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CC0099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CC0099"/>
                    </a:solidFill>
                    <a:latin typeface="Arial" charset="0"/>
                  </a:endParaRPr>
                </a:p>
              </p:txBody>
            </p:sp>
            <p:sp>
              <p:nvSpPr>
                <p:cNvPr id="182" name="TextBox 181"/>
                <p:cNvSpPr txBox="1"/>
                <p:nvPr/>
              </p:nvSpPr>
              <p:spPr>
                <a:xfrm>
                  <a:off x="4514850" y="144780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C00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C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6" name="TextBox 55"/>
              <p:cNvSpPr txBox="1"/>
              <p:nvPr/>
            </p:nvSpPr>
            <p:spPr>
              <a:xfrm>
                <a:off x="4495800" y="762000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6666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6666"/>
                  </a:solidFill>
                  <a:latin typeface="Arial" charset="0"/>
                </a:endParaRPr>
              </a:p>
            </p:txBody>
          </p:sp>
          <p:grpSp>
            <p:nvGrpSpPr>
              <p:cNvPr id="34" name="Group 422"/>
              <p:cNvGrpSpPr/>
              <p:nvPr/>
            </p:nvGrpSpPr>
            <p:grpSpPr>
              <a:xfrm>
                <a:off x="4343400" y="838200"/>
                <a:ext cx="342900" cy="1179731"/>
                <a:chOff x="4362450" y="990600"/>
                <a:chExt cx="342900" cy="1179731"/>
              </a:xfrm>
            </p:grpSpPr>
            <p:sp>
              <p:nvSpPr>
                <p:cNvPr id="159" name="TextBox 158"/>
                <p:cNvSpPr txBox="1"/>
                <p:nvPr/>
              </p:nvSpPr>
              <p:spPr>
                <a:xfrm>
                  <a:off x="4438650" y="12586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0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60" name="TextBox 159"/>
                <p:cNvSpPr txBox="1"/>
                <p:nvPr/>
              </p:nvSpPr>
              <p:spPr>
                <a:xfrm>
                  <a:off x="4552950" y="12205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FF0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FF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61" name="TextBox 160"/>
                <p:cNvSpPr txBox="1"/>
                <p:nvPr/>
              </p:nvSpPr>
              <p:spPr>
                <a:xfrm>
                  <a:off x="4438650" y="11062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FFC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FFC000"/>
                    </a:solidFill>
                    <a:latin typeface="Arial" charset="0"/>
                  </a:endParaRPr>
                </a:p>
              </p:txBody>
            </p:sp>
            <p:sp>
              <p:nvSpPr>
                <p:cNvPr id="162" name="TextBox 161"/>
                <p:cNvSpPr txBox="1"/>
                <p:nvPr/>
              </p:nvSpPr>
              <p:spPr>
                <a:xfrm>
                  <a:off x="4514850" y="13348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B05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B050"/>
                    </a:solidFill>
                    <a:latin typeface="Arial" charset="0"/>
                  </a:endParaRPr>
                </a:p>
              </p:txBody>
            </p:sp>
            <p:sp>
              <p:nvSpPr>
                <p:cNvPr id="163" name="TextBox 162"/>
                <p:cNvSpPr txBox="1"/>
                <p:nvPr/>
              </p:nvSpPr>
              <p:spPr>
                <a:xfrm>
                  <a:off x="4362450" y="11824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B0F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B0F0"/>
                    </a:solidFill>
                    <a:latin typeface="Arial" charset="0"/>
                  </a:endParaRPr>
                </a:p>
              </p:txBody>
            </p:sp>
            <p:sp>
              <p:nvSpPr>
                <p:cNvPr id="164" name="TextBox 163"/>
                <p:cNvSpPr txBox="1"/>
                <p:nvPr/>
              </p:nvSpPr>
              <p:spPr>
                <a:xfrm>
                  <a:off x="4438650" y="1411069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206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2060"/>
                    </a:solidFill>
                    <a:latin typeface="Arial" charset="0"/>
                  </a:endParaRPr>
                </a:p>
              </p:txBody>
            </p:sp>
            <p:sp>
              <p:nvSpPr>
                <p:cNvPr id="165" name="TextBox 164"/>
                <p:cNvSpPr txBox="1"/>
                <p:nvPr/>
              </p:nvSpPr>
              <p:spPr>
                <a:xfrm>
                  <a:off x="4371975" y="1038225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7030A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7030A0"/>
                    </a:solidFill>
                    <a:latin typeface="Arial" charset="0"/>
                  </a:endParaRPr>
                </a:p>
              </p:txBody>
            </p:sp>
            <p:sp>
              <p:nvSpPr>
                <p:cNvPr id="166" name="TextBox 165"/>
                <p:cNvSpPr txBox="1"/>
                <p:nvPr/>
              </p:nvSpPr>
              <p:spPr>
                <a:xfrm>
                  <a:off x="4381500" y="1343025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C00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C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67" name="TextBox 166"/>
                <p:cNvSpPr txBox="1"/>
                <p:nvPr/>
              </p:nvSpPr>
              <p:spPr>
                <a:xfrm>
                  <a:off x="4476750" y="152400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6666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6666"/>
                    </a:solidFill>
                    <a:latin typeface="Arial" charset="0"/>
                  </a:endParaRPr>
                </a:p>
              </p:txBody>
            </p:sp>
            <p:sp>
              <p:nvSpPr>
                <p:cNvPr id="168" name="TextBox 167"/>
                <p:cNvSpPr txBox="1"/>
                <p:nvPr/>
              </p:nvSpPr>
              <p:spPr>
                <a:xfrm>
                  <a:off x="4438650" y="99060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CC0099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CC0099"/>
                    </a:solidFill>
                    <a:latin typeface="Arial" charset="0"/>
                  </a:endParaRPr>
                </a:p>
              </p:txBody>
            </p:sp>
            <p:sp>
              <p:nvSpPr>
                <p:cNvPr id="169" name="TextBox 168"/>
                <p:cNvSpPr txBox="1"/>
                <p:nvPr/>
              </p:nvSpPr>
              <p:spPr>
                <a:xfrm>
                  <a:off x="4514850" y="144780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C00000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C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8" name="TextBox 57"/>
              <p:cNvSpPr txBox="1"/>
              <p:nvPr/>
            </p:nvSpPr>
            <p:spPr>
              <a:xfrm>
                <a:off x="4391025" y="782419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FF0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FF0000"/>
                  </a:solidFill>
                  <a:latin typeface="Arial" charset="0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4562475" y="801469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FFC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FFC000"/>
                  </a:solidFill>
                  <a:latin typeface="Arial" charset="0"/>
                </a:endParaRPr>
              </a:p>
            </p:txBody>
          </p:sp>
          <p:grpSp>
            <p:nvGrpSpPr>
              <p:cNvPr id="55" name="Group 519"/>
              <p:cNvGrpSpPr/>
              <p:nvPr/>
            </p:nvGrpSpPr>
            <p:grpSpPr>
              <a:xfrm>
                <a:off x="4267200" y="457200"/>
                <a:ext cx="698500" cy="1789331"/>
                <a:chOff x="4297680" y="914400"/>
                <a:chExt cx="419100" cy="1255931"/>
              </a:xfrm>
            </p:grpSpPr>
            <p:sp>
              <p:nvSpPr>
                <p:cNvPr id="132" name="TextBox 131"/>
                <p:cNvSpPr txBox="1"/>
                <p:nvPr/>
              </p:nvSpPr>
              <p:spPr>
                <a:xfrm>
                  <a:off x="4514850" y="91440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6666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6666"/>
                    </a:solidFill>
                    <a:latin typeface="Arial" charset="0"/>
                  </a:endParaRPr>
                </a:p>
              </p:txBody>
            </p:sp>
            <p:grpSp>
              <p:nvGrpSpPr>
                <p:cNvPr id="57" name="Group 392"/>
                <p:cNvGrpSpPr/>
                <p:nvPr/>
              </p:nvGrpSpPr>
              <p:grpSpPr>
                <a:xfrm>
                  <a:off x="4362450" y="990600"/>
                  <a:ext cx="304800" cy="1179731"/>
                  <a:chOff x="4362450" y="990600"/>
                  <a:chExt cx="304800" cy="1179731"/>
                </a:xfrm>
              </p:grpSpPr>
              <p:sp>
                <p:nvSpPr>
                  <p:cNvPr id="146" name="TextBox 145"/>
                  <p:cNvSpPr txBox="1"/>
                  <p:nvPr/>
                </p:nvSpPr>
                <p:spPr>
                  <a:xfrm>
                    <a:off x="4438650" y="12586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7" name="TextBox 146"/>
                  <p:cNvSpPr txBox="1"/>
                  <p:nvPr/>
                </p:nvSpPr>
                <p:spPr>
                  <a:xfrm>
                    <a:off x="45148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8" name="TextBox 147"/>
                  <p:cNvSpPr txBox="1"/>
                  <p:nvPr/>
                </p:nvSpPr>
                <p:spPr>
                  <a:xfrm>
                    <a:off x="4438650" y="11062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C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C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9" name="TextBox 148"/>
                  <p:cNvSpPr txBox="1"/>
                  <p:nvPr/>
                </p:nvSpPr>
                <p:spPr>
                  <a:xfrm>
                    <a:off x="4514850" y="13348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5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5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" name="TextBox 149"/>
                  <p:cNvSpPr txBox="1"/>
                  <p:nvPr/>
                </p:nvSpPr>
                <p:spPr>
                  <a:xfrm>
                    <a:off x="43624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F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F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1" name="TextBox 150"/>
                  <p:cNvSpPr txBox="1"/>
                  <p:nvPr/>
                </p:nvSpPr>
                <p:spPr>
                  <a:xfrm>
                    <a:off x="4514850" y="10668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70C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70C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2" name="TextBox 151"/>
                  <p:cNvSpPr txBox="1"/>
                  <p:nvPr/>
                </p:nvSpPr>
                <p:spPr>
                  <a:xfrm>
                    <a:off x="4438650" y="14110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206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206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3" name="TextBox 152"/>
                  <p:cNvSpPr txBox="1"/>
                  <p:nvPr/>
                </p:nvSpPr>
                <p:spPr>
                  <a:xfrm>
                    <a:off x="4371975" y="10382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7030A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7030A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4" name="TextBox 153"/>
                  <p:cNvSpPr txBox="1"/>
                  <p:nvPr/>
                </p:nvSpPr>
                <p:spPr>
                  <a:xfrm>
                    <a:off x="4381500" y="13430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5" name="TextBox 154"/>
                  <p:cNvSpPr txBox="1"/>
                  <p:nvPr/>
                </p:nvSpPr>
                <p:spPr>
                  <a:xfrm>
                    <a:off x="4514850" y="11430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99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99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6" name="TextBox 155"/>
                  <p:cNvSpPr txBox="1"/>
                  <p:nvPr/>
                </p:nvSpPr>
                <p:spPr>
                  <a:xfrm>
                    <a:off x="4476750" y="15240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66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66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7" name="TextBox 156"/>
                  <p:cNvSpPr txBox="1"/>
                  <p:nvPr/>
                </p:nvSpPr>
                <p:spPr>
                  <a:xfrm>
                    <a:off x="4438650" y="9906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C0099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C009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" name="TextBox 157"/>
                  <p:cNvSpPr txBox="1"/>
                  <p:nvPr/>
                </p:nvSpPr>
                <p:spPr>
                  <a:xfrm>
                    <a:off x="4514850" y="14478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60" name="Group 436"/>
                <p:cNvGrpSpPr/>
                <p:nvPr/>
              </p:nvGrpSpPr>
              <p:grpSpPr>
                <a:xfrm>
                  <a:off x="4343400" y="1096744"/>
                  <a:ext cx="323850" cy="987862"/>
                  <a:chOff x="4362450" y="1182469"/>
                  <a:chExt cx="323850" cy="987862"/>
                </a:xfrm>
              </p:grpSpPr>
              <p:sp>
                <p:nvSpPr>
                  <p:cNvPr id="141" name="TextBox 140"/>
                  <p:cNvSpPr txBox="1"/>
                  <p:nvPr/>
                </p:nvSpPr>
                <p:spPr>
                  <a:xfrm>
                    <a:off x="43624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F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F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2" name="TextBox 141"/>
                  <p:cNvSpPr txBox="1"/>
                  <p:nvPr/>
                </p:nvSpPr>
                <p:spPr>
                  <a:xfrm>
                    <a:off x="4533900" y="1382494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206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206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3" name="TextBox 142"/>
                  <p:cNvSpPr txBox="1"/>
                  <p:nvPr/>
                </p:nvSpPr>
                <p:spPr>
                  <a:xfrm>
                    <a:off x="4381500" y="13430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4" name="TextBox 143"/>
                  <p:cNvSpPr txBox="1"/>
                  <p:nvPr/>
                </p:nvSpPr>
                <p:spPr>
                  <a:xfrm>
                    <a:off x="4476750" y="15240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66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66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5" name="TextBox 144"/>
                  <p:cNvSpPr txBox="1"/>
                  <p:nvPr/>
                </p:nvSpPr>
                <p:spPr>
                  <a:xfrm>
                    <a:off x="4514850" y="14478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66" name="Group 391"/>
                <p:cNvGrpSpPr/>
                <p:nvPr/>
              </p:nvGrpSpPr>
              <p:grpSpPr>
                <a:xfrm>
                  <a:off x="4297680" y="1181100"/>
                  <a:ext cx="419100" cy="819153"/>
                  <a:chOff x="4297680" y="1219200"/>
                  <a:chExt cx="419100" cy="819153"/>
                </a:xfrm>
              </p:grpSpPr>
              <p:cxnSp>
                <p:nvCxnSpPr>
                  <p:cNvPr id="136" name="Straight Connector 135"/>
                  <p:cNvCxnSpPr/>
                  <p:nvPr/>
                </p:nvCxnSpPr>
                <p:spPr>
                  <a:xfrm>
                    <a:off x="4297680" y="1219200"/>
                    <a:ext cx="4191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7" name="Straight Connector 136"/>
                  <p:cNvCxnSpPr/>
                  <p:nvPr/>
                </p:nvCxnSpPr>
                <p:spPr>
                  <a:xfrm rot="5400000">
                    <a:off x="4030980" y="1562100"/>
                    <a:ext cx="6858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8" name="Straight Connector 137"/>
                  <p:cNvCxnSpPr/>
                  <p:nvPr/>
                </p:nvCxnSpPr>
                <p:spPr>
                  <a:xfrm rot="5400000">
                    <a:off x="4307205" y="1562100"/>
                    <a:ext cx="6858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" name="Straight Connector 138"/>
                  <p:cNvCxnSpPr/>
                  <p:nvPr/>
                </p:nvCxnSpPr>
                <p:spPr>
                  <a:xfrm rot="16200000" flipH="1">
                    <a:off x="4359592" y="1890712"/>
                    <a:ext cx="152402" cy="142878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" name="Straight Connector 139"/>
                  <p:cNvCxnSpPr/>
                  <p:nvPr/>
                </p:nvCxnSpPr>
                <p:spPr>
                  <a:xfrm flipH="1">
                    <a:off x="4511992" y="1895475"/>
                    <a:ext cx="152402" cy="142878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1" name="TextBox 60"/>
              <p:cNvSpPr txBox="1"/>
              <p:nvPr/>
            </p:nvSpPr>
            <p:spPr>
              <a:xfrm>
                <a:off x="4537075" y="638175"/>
                <a:ext cx="254000" cy="920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00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00000"/>
                  </a:solidFill>
                  <a:latin typeface="Arial" charset="0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4470400" y="1441369"/>
                <a:ext cx="254000" cy="920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00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00000"/>
                  </a:solidFill>
                  <a:latin typeface="Arial" charset="0"/>
                </a:endParaRP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4648200" y="526969"/>
                <a:ext cx="254000" cy="920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00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00000"/>
                  </a:solidFill>
                  <a:latin typeface="Arial" charset="0"/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4343400" y="533400"/>
                <a:ext cx="277091" cy="877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C0099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C0099"/>
                  </a:solidFill>
                  <a:latin typeface="Arial" charset="0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4419600" y="457200"/>
                <a:ext cx="277091" cy="877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C0099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C0099"/>
                  </a:solidFill>
                  <a:latin typeface="Arial" charset="0"/>
                </a:endParaRPr>
              </a:p>
            </p:txBody>
          </p:sp>
          <p:grpSp>
            <p:nvGrpSpPr>
              <p:cNvPr id="67" name="Group 525"/>
              <p:cNvGrpSpPr/>
              <p:nvPr/>
            </p:nvGrpSpPr>
            <p:grpSpPr>
              <a:xfrm rot="10800000">
                <a:off x="4333875" y="457200"/>
                <a:ext cx="561975" cy="1482470"/>
                <a:chOff x="4343400" y="1016855"/>
                <a:chExt cx="337185" cy="1040545"/>
              </a:xfrm>
            </p:grpSpPr>
            <p:sp>
              <p:nvSpPr>
                <p:cNvPr id="111" name="TextBox 110"/>
                <p:cNvSpPr txBox="1"/>
                <p:nvPr/>
              </p:nvSpPr>
              <p:spPr>
                <a:xfrm>
                  <a:off x="4488180" y="107034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6666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6666"/>
                    </a:solidFill>
                    <a:latin typeface="Arial" charset="0"/>
                  </a:endParaRPr>
                </a:p>
              </p:txBody>
            </p:sp>
            <p:grpSp>
              <p:nvGrpSpPr>
                <p:cNvPr id="68" name="Group 392"/>
                <p:cNvGrpSpPr/>
                <p:nvPr/>
              </p:nvGrpSpPr>
              <p:grpSpPr>
                <a:xfrm>
                  <a:off x="4362450" y="1016855"/>
                  <a:ext cx="318135" cy="1040545"/>
                  <a:chOff x="4362450" y="1016855"/>
                  <a:chExt cx="318135" cy="1040545"/>
                </a:xfrm>
              </p:grpSpPr>
              <p:sp>
                <p:nvSpPr>
                  <p:cNvPr id="119" name="TextBox 118"/>
                  <p:cNvSpPr txBox="1"/>
                  <p:nvPr/>
                </p:nvSpPr>
                <p:spPr>
                  <a:xfrm>
                    <a:off x="4438650" y="12586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45148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4438650" y="11062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C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C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" name="TextBox 121"/>
                  <p:cNvSpPr txBox="1"/>
                  <p:nvPr/>
                </p:nvSpPr>
                <p:spPr>
                  <a:xfrm>
                    <a:off x="4514850" y="13348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5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5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3" name="TextBox 122"/>
                  <p:cNvSpPr txBox="1"/>
                  <p:nvPr/>
                </p:nvSpPr>
                <p:spPr>
                  <a:xfrm>
                    <a:off x="43624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F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F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4" name="TextBox 123"/>
                  <p:cNvSpPr txBox="1"/>
                  <p:nvPr/>
                </p:nvSpPr>
                <p:spPr>
                  <a:xfrm>
                    <a:off x="4396740" y="11238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70C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70C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5" name="TextBox 124"/>
                  <p:cNvSpPr txBox="1"/>
                  <p:nvPr/>
                </p:nvSpPr>
                <p:spPr>
                  <a:xfrm>
                    <a:off x="4438650" y="14110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206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206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6" name="TextBox 125"/>
                  <p:cNvSpPr txBox="1"/>
                  <p:nvPr/>
                </p:nvSpPr>
                <p:spPr>
                  <a:xfrm>
                    <a:off x="4371975" y="10382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7030A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7030A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7" name="TextBox 126"/>
                  <p:cNvSpPr txBox="1"/>
                  <p:nvPr/>
                </p:nvSpPr>
                <p:spPr>
                  <a:xfrm>
                    <a:off x="4381500" y="13430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8" name="TextBox 127"/>
                  <p:cNvSpPr txBox="1"/>
                  <p:nvPr/>
                </p:nvSpPr>
                <p:spPr>
                  <a:xfrm>
                    <a:off x="4442460" y="101685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99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99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9" name="TextBox 128"/>
                  <p:cNvSpPr txBox="1"/>
                  <p:nvPr/>
                </p:nvSpPr>
                <p:spPr>
                  <a:xfrm>
                    <a:off x="4528185" y="1410344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66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66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0" name="TextBox 129"/>
                  <p:cNvSpPr txBox="1"/>
                  <p:nvPr/>
                </p:nvSpPr>
                <p:spPr>
                  <a:xfrm>
                    <a:off x="4427220" y="117731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C0099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C009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1" name="TextBox 130"/>
                  <p:cNvSpPr txBox="1"/>
                  <p:nvPr/>
                </p:nvSpPr>
                <p:spPr>
                  <a:xfrm>
                    <a:off x="4434840" y="131006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70" name="Group 436"/>
                <p:cNvGrpSpPr/>
                <p:nvPr/>
              </p:nvGrpSpPr>
              <p:grpSpPr>
                <a:xfrm>
                  <a:off x="4343400" y="1096744"/>
                  <a:ext cx="323850" cy="913132"/>
                  <a:chOff x="4362450" y="1182469"/>
                  <a:chExt cx="323850" cy="913132"/>
                </a:xfrm>
              </p:grpSpPr>
              <p:sp>
                <p:nvSpPr>
                  <p:cNvPr id="114" name="TextBox 113"/>
                  <p:cNvSpPr txBox="1"/>
                  <p:nvPr/>
                </p:nvSpPr>
                <p:spPr>
                  <a:xfrm>
                    <a:off x="43624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F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F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5" name="TextBox 114"/>
                  <p:cNvSpPr txBox="1"/>
                  <p:nvPr/>
                </p:nvSpPr>
                <p:spPr>
                  <a:xfrm>
                    <a:off x="4533900" y="1382494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206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206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6" name="TextBox 115"/>
                  <p:cNvSpPr txBox="1"/>
                  <p:nvPr/>
                </p:nvSpPr>
                <p:spPr>
                  <a:xfrm>
                    <a:off x="4381500" y="13430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7" name="TextBox 116"/>
                  <p:cNvSpPr txBox="1"/>
                  <p:nvPr/>
                </p:nvSpPr>
                <p:spPr>
                  <a:xfrm>
                    <a:off x="4453890" y="144927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66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66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8" name="TextBox 117"/>
                  <p:cNvSpPr txBox="1"/>
                  <p:nvPr/>
                </p:nvSpPr>
                <p:spPr>
                  <a:xfrm>
                    <a:off x="4453890" y="139578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</p:grpSp>
          </p:grpSp>
          <p:grpSp>
            <p:nvGrpSpPr>
              <p:cNvPr id="71" name="Group 553"/>
              <p:cNvGrpSpPr/>
              <p:nvPr/>
            </p:nvGrpSpPr>
            <p:grpSpPr>
              <a:xfrm>
                <a:off x="4394200" y="466725"/>
                <a:ext cx="539750" cy="1643363"/>
                <a:chOff x="4343400" y="1016855"/>
                <a:chExt cx="323850" cy="1153476"/>
              </a:xfrm>
            </p:grpSpPr>
            <p:sp>
              <p:nvSpPr>
                <p:cNvPr id="90" name="TextBox 89"/>
                <p:cNvSpPr txBox="1"/>
                <p:nvPr/>
              </p:nvSpPr>
              <p:spPr>
                <a:xfrm>
                  <a:off x="4488180" y="107034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6666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6666"/>
                    </a:solidFill>
                    <a:latin typeface="Arial" charset="0"/>
                  </a:endParaRPr>
                </a:p>
              </p:txBody>
            </p:sp>
            <p:grpSp>
              <p:nvGrpSpPr>
                <p:cNvPr id="91" name="Group 392"/>
                <p:cNvGrpSpPr/>
                <p:nvPr/>
              </p:nvGrpSpPr>
              <p:grpSpPr>
                <a:xfrm>
                  <a:off x="4362450" y="1016855"/>
                  <a:ext cx="304800" cy="1153476"/>
                  <a:chOff x="4362450" y="1016855"/>
                  <a:chExt cx="304800" cy="1153476"/>
                </a:xfrm>
              </p:grpSpPr>
              <p:sp>
                <p:nvSpPr>
                  <p:cNvPr id="98" name="TextBox 97"/>
                  <p:cNvSpPr txBox="1"/>
                  <p:nvPr/>
                </p:nvSpPr>
                <p:spPr>
                  <a:xfrm>
                    <a:off x="4438650" y="12586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9" name="TextBox 98"/>
                  <p:cNvSpPr txBox="1"/>
                  <p:nvPr/>
                </p:nvSpPr>
                <p:spPr>
                  <a:xfrm>
                    <a:off x="45148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0" name="TextBox 99"/>
                  <p:cNvSpPr txBox="1"/>
                  <p:nvPr/>
                </p:nvSpPr>
                <p:spPr>
                  <a:xfrm>
                    <a:off x="4438650" y="11062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C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C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" name="TextBox 100"/>
                  <p:cNvSpPr txBox="1"/>
                  <p:nvPr/>
                </p:nvSpPr>
                <p:spPr>
                  <a:xfrm>
                    <a:off x="4514850" y="13348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5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5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2" name="TextBox 101"/>
                  <p:cNvSpPr txBox="1"/>
                  <p:nvPr/>
                </p:nvSpPr>
                <p:spPr>
                  <a:xfrm>
                    <a:off x="43624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F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F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3" name="TextBox 102"/>
                  <p:cNvSpPr txBox="1"/>
                  <p:nvPr/>
                </p:nvSpPr>
                <p:spPr>
                  <a:xfrm>
                    <a:off x="4396740" y="11238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70C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70C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" name="TextBox 103"/>
                  <p:cNvSpPr txBox="1"/>
                  <p:nvPr/>
                </p:nvSpPr>
                <p:spPr>
                  <a:xfrm>
                    <a:off x="4438650" y="14110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206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206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5" name="TextBox 104"/>
                  <p:cNvSpPr txBox="1"/>
                  <p:nvPr/>
                </p:nvSpPr>
                <p:spPr>
                  <a:xfrm>
                    <a:off x="4371975" y="10382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7030A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7030A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6" name="TextBox 105"/>
                  <p:cNvSpPr txBox="1"/>
                  <p:nvPr/>
                </p:nvSpPr>
                <p:spPr>
                  <a:xfrm>
                    <a:off x="4381500" y="13430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7" name="TextBox 106"/>
                  <p:cNvSpPr txBox="1"/>
                  <p:nvPr/>
                </p:nvSpPr>
                <p:spPr>
                  <a:xfrm>
                    <a:off x="4442460" y="101685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99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99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4476750" y="15240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66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66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9" name="TextBox 108"/>
                  <p:cNvSpPr txBox="1"/>
                  <p:nvPr/>
                </p:nvSpPr>
                <p:spPr>
                  <a:xfrm>
                    <a:off x="4427220" y="117731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C0099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C009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0" name="TextBox 109"/>
                  <p:cNvSpPr txBox="1"/>
                  <p:nvPr/>
                </p:nvSpPr>
                <p:spPr>
                  <a:xfrm>
                    <a:off x="4514850" y="14478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92" name="Group 436"/>
                <p:cNvGrpSpPr/>
                <p:nvPr/>
              </p:nvGrpSpPr>
              <p:grpSpPr>
                <a:xfrm>
                  <a:off x="4343400" y="1096744"/>
                  <a:ext cx="323850" cy="987862"/>
                  <a:chOff x="4362450" y="1182469"/>
                  <a:chExt cx="323850" cy="987862"/>
                </a:xfrm>
              </p:grpSpPr>
              <p:sp>
                <p:nvSpPr>
                  <p:cNvPr id="93" name="TextBox 92"/>
                  <p:cNvSpPr txBox="1"/>
                  <p:nvPr/>
                </p:nvSpPr>
                <p:spPr>
                  <a:xfrm>
                    <a:off x="43624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F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F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4" name="TextBox 93"/>
                  <p:cNvSpPr txBox="1"/>
                  <p:nvPr/>
                </p:nvSpPr>
                <p:spPr>
                  <a:xfrm>
                    <a:off x="4533900" y="1382494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206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206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5" name="TextBox 94"/>
                  <p:cNvSpPr txBox="1"/>
                  <p:nvPr/>
                </p:nvSpPr>
                <p:spPr>
                  <a:xfrm>
                    <a:off x="4381500" y="13430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6" name="TextBox 95"/>
                  <p:cNvSpPr txBox="1"/>
                  <p:nvPr/>
                </p:nvSpPr>
                <p:spPr>
                  <a:xfrm>
                    <a:off x="4476750" y="15240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66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66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" name="TextBox 96"/>
                  <p:cNvSpPr txBox="1"/>
                  <p:nvPr/>
                </p:nvSpPr>
                <p:spPr>
                  <a:xfrm>
                    <a:off x="4514850" y="14478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</p:grpSp>
          </p:grpSp>
          <p:grpSp>
            <p:nvGrpSpPr>
              <p:cNvPr id="112" name="Group 575"/>
              <p:cNvGrpSpPr/>
              <p:nvPr/>
            </p:nvGrpSpPr>
            <p:grpSpPr>
              <a:xfrm rot="10800000">
                <a:off x="4346575" y="704850"/>
                <a:ext cx="539750" cy="1643363"/>
                <a:chOff x="4343400" y="1016855"/>
                <a:chExt cx="323850" cy="1153476"/>
              </a:xfrm>
            </p:grpSpPr>
            <p:sp>
              <p:nvSpPr>
                <p:cNvPr id="69" name="TextBox 68"/>
                <p:cNvSpPr txBox="1"/>
                <p:nvPr/>
              </p:nvSpPr>
              <p:spPr>
                <a:xfrm>
                  <a:off x="4488180" y="1070340"/>
                  <a:ext cx="1524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00" b="1" dirty="0" smtClean="0">
                      <a:solidFill>
                        <a:srgbClr val="006666"/>
                      </a:solidFill>
                      <a:latin typeface="Arial" charset="0"/>
                    </a:rPr>
                    <a:t>.</a:t>
                  </a:r>
                  <a:endParaRPr lang="en-US" sz="3600" b="1" dirty="0">
                    <a:solidFill>
                      <a:srgbClr val="006666"/>
                    </a:solidFill>
                    <a:latin typeface="Arial" charset="0"/>
                  </a:endParaRPr>
                </a:p>
              </p:txBody>
            </p:sp>
            <p:grpSp>
              <p:nvGrpSpPr>
                <p:cNvPr id="113" name="Group 392"/>
                <p:cNvGrpSpPr/>
                <p:nvPr/>
              </p:nvGrpSpPr>
              <p:grpSpPr>
                <a:xfrm>
                  <a:off x="4362450" y="1016855"/>
                  <a:ext cx="304800" cy="1153476"/>
                  <a:chOff x="4362450" y="1016855"/>
                  <a:chExt cx="304800" cy="1153476"/>
                </a:xfrm>
              </p:grpSpPr>
              <p:sp>
                <p:nvSpPr>
                  <p:cNvPr id="77" name="TextBox 76"/>
                  <p:cNvSpPr txBox="1"/>
                  <p:nvPr/>
                </p:nvSpPr>
                <p:spPr>
                  <a:xfrm>
                    <a:off x="4438650" y="12586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8" name="TextBox 77"/>
                  <p:cNvSpPr txBox="1"/>
                  <p:nvPr/>
                </p:nvSpPr>
                <p:spPr>
                  <a:xfrm>
                    <a:off x="45148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" name="TextBox 78"/>
                  <p:cNvSpPr txBox="1"/>
                  <p:nvPr/>
                </p:nvSpPr>
                <p:spPr>
                  <a:xfrm>
                    <a:off x="4438650" y="11062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C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C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0" name="TextBox 79"/>
                  <p:cNvSpPr txBox="1"/>
                  <p:nvPr/>
                </p:nvSpPr>
                <p:spPr>
                  <a:xfrm>
                    <a:off x="4514850" y="13348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5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5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1" name="TextBox 80"/>
                  <p:cNvSpPr txBox="1"/>
                  <p:nvPr/>
                </p:nvSpPr>
                <p:spPr>
                  <a:xfrm>
                    <a:off x="43624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F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F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2" name="TextBox 81"/>
                  <p:cNvSpPr txBox="1"/>
                  <p:nvPr/>
                </p:nvSpPr>
                <p:spPr>
                  <a:xfrm>
                    <a:off x="4396740" y="11238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70C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70C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3" name="TextBox 82"/>
                  <p:cNvSpPr txBox="1"/>
                  <p:nvPr/>
                </p:nvSpPr>
                <p:spPr>
                  <a:xfrm>
                    <a:off x="4438650" y="14110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206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206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4" name="TextBox 83"/>
                  <p:cNvSpPr txBox="1"/>
                  <p:nvPr/>
                </p:nvSpPr>
                <p:spPr>
                  <a:xfrm>
                    <a:off x="4371975" y="10382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7030A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7030A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5" name="TextBox 84"/>
                  <p:cNvSpPr txBox="1"/>
                  <p:nvPr/>
                </p:nvSpPr>
                <p:spPr>
                  <a:xfrm>
                    <a:off x="4381500" y="13430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6" name="TextBox 85"/>
                  <p:cNvSpPr txBox="1"/>
                  <p:nvPr/>
                </p:nvSpPr>
                <p:spPr>
                  <a:xfrm>
                    <a:off x="4442460" y="101685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FF99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FF99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" name="TextBox 86"/>
                  <p:cNvSpPr txBox="1"/>
                  <p:nvPr/>
                </p:nvSpPr>
                <p:spPr>
                  <a:xfrm>
                    <a:off x="4476750" y="15240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66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66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8" name="TextBox 87"/>
                  <p:cNvSpPr txBox="1"/>
                  <p:nvPr/>
                </p:nvSpPr>
                <p:spPr>
                  <a:xfrm>
                    <a:off x="4427220" y="117731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C0099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C009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9" name="TextBox 88"/>
                  <p:cNvSpPr txBox="1"/>
                  <p:nvPr/>
                </p:nvSpPr>
                <p:spPr>
                  <a:xfrm>
                    <a:off x="4514850" y="14478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33" name="Group 436"/>
                <p:cNvGrpSpPr/>
                <p:nvPr/>
              </p:nvGrpSpPr>
              <p:grpSpPr>
                <a:xfrm>
                  <a:off x="4343400" y="1096744"/>
                  <a:ext cx="323850" cy="987862"/>
                  <a:chOff x="4362450" y="1182469"/>
                  <a:chExt cx="323850" cy="987862"/>
                </a:xfrm>
              </p:grpSpPr>
              <p:sp>
                <p:nvSpPr>
                  <p:cNvPr id="72" name="TextBox 71"/>
                  <p:cNvSpPr txBox="1"/>
                  <p:nvPr/>
                </p:nvSpPr>
                <p:spPr>
                  <a:xfrm>
                    <a:off x="4362450" y="1182469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B0F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B0F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3" name="TextBox 72"/>
                  <p:cNvSpPr txBox="1"/>
                  <p:nvPr/>
                </p:nvSpPr>
                <p:spPr>
                  <a:xfrm>
                    <a:off x="4533900" y="1382494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206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206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4" name="TextBox 73"/>
                  <p:cNvSpPr txBox="1"/>
                  <p:nvPr/>
                </p:nvSpPr>
                <p:spPr>
                  <a:xfrm>
                    <a:off x="4381500" y="1343025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5" name="TextBox 74"/>
                  <p:cNvSpPr txBox="1"/>
                  <p:nvPr/>
                </p:nvSpPr>
                <p:spPr>
                  <a:xfrm>
                    <a:off x="4476750" y="15240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006666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006666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" name="TextBox 75"/>
                  <p:cNvSpPr txBox="1"/>
                  <p:nvPr/>
                </p:nvSpPr>
                <p:spPr>
                  <a:xfrm>
                    <a:off x="4514850" y="1447800"/>
                    <a:ext cx="152400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3600" b="1" dirty="0" smtClean="0">
                        <a:solidFill>
                          <a:srgbClr val="C00000"/>
                        </a:solidFill>
                        <a:latin typeface="Arial" charset="0"/>
                      </a:rPr>
                      <a:t>.</a:t>
                    </a:r>
                    <a:endParaRPr lang="en-US" sz="3600" b="1" dirty="0">
                      <a:solidFill>
                        <a:srgbClr val="C00000"/>
                      </a:solidFill>
                      <a:latin typeface="Arial" charset="0"/>
                    </a:endParaRPr>
                  </a:p>
                </p:txBody>
              </p:sp>
            </p:grpSp>
          </p:grpSp>
        </p:grpSp>
        <p:sp>
          <p:nvSpPr>
            <p:cNvPr id="31" name="TextBox 30"/>
            <p:cNvSpPr txBox="1"/>
            <p:nvPr/>
          </p:nvSpPr>
          <p:spPr>
            <a:xfrm rot="10800000">
              <a:off x="6286500" y="2819400"/>
              <a:ext cx="254000" cy="920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600" b="1" dirty="0" smtClean="0">
                  <a:solidFill>
                    <a:srgbClr val="C00000"/>
                  </a:solidFill>
                  <a:latin typeface="Arial" charset="0"/>
                </a:rPr>
                <a:t>.</a:t>
              </a:r>
              <a:endParaRPr lang="en-US" sz="3600" b="1" dirty="0">
                <a:solidFill>
                  <a:srgbClr val="C00000"/>
                </a:solidFill>
                <a:latin typeface="Arial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381750" y="2857500"/>
              <a:ext cx="2493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600" b="1" dirty="0" smtClean="0">
                  <a:solidFill>
                    <a:srgbClr val="00B050"/>
                  </a:solidFill>
                  <a:latin typeface="Arial" charset="0"/>
                </a:rPr>
                <a:t>.</a:t>
              </a:r>
              <a:endParaRPr lang="en-US" sz="3600" b="1" dirty="0">
                <a:solidFill>
                  <a:srgbClr val="00B050"/>
                </a:solidFill>
                <a:latin typeface="Arial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477000" y="2962275"/>
              <a:ext cx="2493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600" b="1" dirty="0" smtClean="0">
                  <a:solidFill>
                    <a:srgbClr val="00B050"/>
                  </a:solidFill>
                  <a:latin typeface="Arial" charset="0"/>
                </a:rPr>
                <a:t>.</a:t>
              </a:r>
              <a:endParaRPr lang="en-US" sz="3600" b="1" dirty="0">
                <a:solidFill>
                  <a:srgbClr val="00B050"/>
                </a:solidFill>
                <a:latin typeface="Arial" charset="0"/>
              </a:endParaRPr>
            </a:p>
          </p:txBody>
        </p:sp>
        <p:grpSp>
          <p:nvGrpSpPr>
            <p:cNvPr id="134" name="Group 632"/>
            <p:cNvGrpSpPr/>
            <p:nvPr/>
          </p:nvGrpSpPr>
          <p:grpSpPr>
            <a:xfrm>
              <a:off x="6172200" y="3129973"/>
              <a:ext cx="620857" cy="1518227"/>
              <a:chOff x="6172200" y="3048000"/>
              <a:chExt cx="620857" cy="1518227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6553200" y="3124200"/>
                <a:ext cx="152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CFFFF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CFFFF"/>
                  </a:solidFill>
                  <a:latin typeface="Arial" charset="0"/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 rot="10800000">
                <a:off x="6423025" y="3450146"/>
                <a:ext cx="254000" cy="920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00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00000"/>
                  </a:solidFill>
                  <a:latin typeface="Arial" charset="0"/>
                </a:endParaRP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 rot="10800000">
                <a:off x="6324601" y="3477286"/>
                <a:ext cx="254000" cy="920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0000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00000"/>
                  </a:solidFill>
                  <a:latin typeface="Arial" charset="0"/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 rot="10800000">
                <a:off x="6457950" y="3112144"/>
                <a:ext cx="2540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C0099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C0099"/>
                  </a:solidFill>
                  <a:latin typeface="Arial" charset="0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6227618" y="3648075"/>
                <a:ext cx="249382" cy="9181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FF9966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FF9966"/>
                  </a:solidFill>
                  <a:latin typeface="Arial" charset="0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6380018" y="3800475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C0099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C0099"/>
                  </a:solidFill>
                  <a:latin typeface="Arial" charset="0"/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6532418" y="30480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CC0099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CC0099"/>
                  </a:solidFill>
                  <a:latin typeface="Arial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6172200" y="31242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70C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70C0"/>
                  </a:solidFill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6534150" y="3697069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92D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92D050"/>
                  </a:solidFill>
                  <a:latin typeface="Arial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6456218" y="31242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92D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92D050"/>
                  </a:solidFill>
                  <a:latin typeface="Arial" charset="0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6324600" y="33528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92D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92D050"/>
                  </a:solidFill>
                  <a:latin typeface="Arial" charset="0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6191250" y="3476625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6343650" y="3629025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6496050" y="375285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6191250" y="36957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6362700" y="38481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6515100" y="363855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6477000" y="3230344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6457950" y="35052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6543675" y="3505200"/>
                <a:ext cx="2493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b="1" dirty="0" smtClean="0">
                    <a:solidFill>
                      <a:srgbClr val="00B050"/>
                    </a:solidFill>
                    <a:latin typeface="Arial" charset="0"/>
                  </a:rPr>
                  <a:t>.</a:t>
                </a:r>
                <a:endParaRPr lang="en-US" sz="3600" b="1" dirty="0">
                  <a:solidFill>
                    <a:srgbClr val="00B050"/>
                  </a:solidFill>
                  <a:latin typeface="Arial" charset="0"/>
                </a:endParaRPr>
              </a:p>
            </p:txBody>
          </p:sp>
        </p:grpSp>
      </p:grpSp>
      <p:sp>
        <p:nvSpPr>
          <p:cNvPr id="183" name="TextBox 182"/>
          <p:cNvSpPr txBox="1"/>
          <p:nvPr/>
        </p:nvSpPr>
        <p:spPr>
          <a:xfrm>
            <a:off x="152400" y="2209800"/>
            <a:ext cx="2667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en-US" sz="2000" b="1" dirty="0" smtClean="0">
                <a:solidFill>
                  <a:srgbClr val="000000"/>
                </a:solidFill>
                <a:latin typeface="Arial" charset="0"/>
              </a:rPr>
              <a:t>Digest DNA </a:t>
            </a:r>
          </a:p>
          <a:p>
            <a:pPr marL="457200" indent="-457200" fontAlgn="base"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L</a:t>
            </a:r>
            <a:r>
              <a:rPr lang="en-US" sz="2000" b="1" dirty="0" smtClean="0">
                <a:solidFill>
                  <a:srgbClr val="000000"/>
                </a:solidFill>
                <a:latin typeface="Arial" charset="0"/>
              </a:rPr>
              <a:t>igate adapters with barcodes</a:t>
            </a:r>
          </a:p>
        </p:txBody>
      </p:sp>
      <p:sp>
        <p:nvSpPr>
          <p:cNvPr id="185" name="TextBox 184"/>
          <p:cNvSpPr txBox="1"/>
          <p:nvPr/>
        </p:nvSpPr>
        <p:spPr>
          <a:xfrm>
            <a:off x="2852516" y="2590800"/>
            <a:ext cx="17956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3</a:t>
            </a:r>
            <a:r>
              <a:rPr lang="en-US" sz="2000" b="1" dirty="0" smtClean="0">
                <a:solidFill>
                  <a:srgbClr val="000000"/>
                </a:solidFill>
                <a:latin typeface="Arial" charset="0"/>
              </a:rPr>
              <a:t>. Pool DNAs</a:t>
            </a:r>
            <a:endParaRPr lang="en-US" sz="2000" b="1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5236585" y="2571690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4</a:t>
            </a:r>
            <a:r>
              <a:rPr lang="en-US" sz="2000" b="1" dirty="0" smtClean="0">
                <a:solidFill>
                  <a:srgbClr val="000000"/>
                </a:solidFill>
                <a:latin typeface="Arial" charset="0"/>
              </a:rPr>
              <a:t>. PCR</a:t>
            </a:r>
            <a:endParaRPr lang="en-US" sz="2000" b="1" dirty="0">
              <a:solidFill>
                <a:srgbClr val="000000"/>
              </a:solidFill>
              <a:latin typeface="Arial" charset="0"/>
            </a:endParaRPr>
          </a:p>
        </p:txBody>
      </p:sp>
      <p:cxnSp>
        <p:nvCxnSpPr>
          <p:cNvPr id="192" name="Straight Arrow Connector 191"/>
          <p:cNvCxnSpPr/>
          <p:nvPr/>
        </p:nvCxnSpPr>
        <p:spPr>
          <a:xfrm flipV="1">
            <a:off x="4724400" y="3962400"/>
            <a:ext cx="838200" cy="8691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Group 119"/>
          <p:cNvGrpSpPr/>
          <p:nvPr/>
        </p:nvGrpSpPr>
        <p:grpSpPr>
          <a:xfrm>
            <a:off x="304800" y="3341951"/>
            <a:ext cx="2788672" cy="1458649"/>
            <a:chOff x="209508" y="2502350"/>
            <a:chExt cx="2788672" cy="1458649"/>
          </a:xfrm>
        </p:grpSpPr>
        <p:sp>
          <p:nvSpPr>
            <p:cNvPr id="196" name="Cube 195"/>
            <p:cNvSpPr/>
            <p:nvPr/>
          </p:nvSpPr>
          <p:spPr>
            <a:xfrm rot="787203">
              <a:off x="209508" y="2502350"/>
              <a:ext cx="2788672" cy="1458649"/>
            </a:xfrm>
            <a:prstGeom prst="cube">
              <a:avLst>
                <a:gd name="adj" fmla="val 9256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4000" b="1">
                <a:solidFill>
                  <a:prstClr val="white"/>
                </a:solidFill>
                <a:latin typeface="Arial"/>
              </a:endParaRPr>
            </a:p>
          </p:txBody>
        </p:sp>
        <p:grpSp>
          <p:nvGrpSpPr>
            <p:cNvPr id="184" name="Group 18"/>
            <p:cNvGrpSpPr/>
            <p:nvPr/>
          </p:nvGrpSpPr>
          <p:grpSpPr>
            <a:xfrm>
              <a:off x="1457325" y="2738871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97" name="Oval 3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98" name="Oval 11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99" name="Oval 12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300" name="Oval 13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301" name="Oval 14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rgbClr val="C000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302" name="Oval 15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303" name="Oval 16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rgbClr val="FFC0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304" name="Oval 17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87" name="Group 19"/>
            <p:cNvGrpSpPr/>
            <p:nvPr/>
          </p:nvGrpSpPr>
          <p:grpSpPr>
            <a:xfrm>
              <a:off x="1314450" y="2808144"/>
              <a:ext cx="1276350" cy="342900"/>
              <a:chOff x="1362075" y="2733675"/>
              <a:chExt cx="1276350" cy="342900"/>
            </a:xfrm>
            <a:solidFill>
              <a:schemeClr val="bg1"/>
            </a:solidFill>
          </p:grpSpPr>
          <p:sp>
            <p:nvSpPr>
              <p:cNvPr id="289" name="Oval 288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rgbClr val="FF006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90" name="Oval 289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rgbClr val="00FF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91" name="Oval 290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rgbClr val="0000CC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92" name="Oval 291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rgbClr val="00CC99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93" name="Oval 292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rgbClr val="FFCC6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94" name="Oval 293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rgbClr val="CC33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95" name="Oval 294"/>
              <p:cNvSpPr/>
              <p:nvPr/>
            </p:nvSpPr>
            <p:spPr>
              <a:xfrm flipH="1">
                <a:off x="2333625" y="2973531"/>
                <a:ext cx="152400" cy="76200"/>
              </a:xfrm>
              <a:prstGeom prst="ellipse">
                <a:avLst/>
              </a:prstGeom>
              <a:solidFill>
                <a:srgbClr val="00B05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96" name="Oval 295"/>
              <p:cNvSpPr/>
              <p:nvPr/>
            </p:nvSpPr>
            <p:spPr>
              <a:xfrm flipH="1">
                <a:off x="2486025" y="3000375"/>
                <a:ext cx="152400" cy="76200"/>
              </a:xfrm>
              <a:prstGeom prst="ellipse">
                <a:avLst/>
              </a:prstGeom>
              <a:solidFill>
                <a:srgbClr val="0033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88" name="Group 28"/>
            <p:cNvGrpSpPr/>
            <p:nvPr/>
          </p:nvGrpSpPr>
          <p:grpSpPr>
            <a:xfrm>
              <a:off x="1190625" y="2886942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81" name="Oval 280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82" name="Oval 281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chemeClr val="tx2">
                  <a:lumMod val="5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83" name="Oval 282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84" name="Oval 283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rgbClr val="FF00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85" name="Oval 284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rgbClr val="3366CC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86" name="Oval 285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rgbClr val="CC0099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87" name="Oval 286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rgbClr val="FFFF99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88" name="Oval 287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rgbClr val="00B0F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89" name="Group 37"/>
            <p:cNvGrpSpPr/>
            <p:nvPr/>
          </p:nvGrpSpPr>
          <p:grpSpPr>
            <a:xfrm>
              <a:off x="1057275" y="2956215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73" name="Oval 272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rgbClr val="FF505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74" name="Oval 273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rgbClr val="7030A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75" name="Oval 274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rgbClr val="292929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76" name="Oval 275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rgbClr val="666633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77" name="Oval 276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rgbClr val="CCFFFF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78" name="Oval 277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rgbClr val="99336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79" name="Oval 278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rgbClr val="00666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80" name="Oval 279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rgbClr val="FF996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90" name="Group 46"/>
            <p:cNvGrpSpPr/>
            <p:nvPr/>
          </p:nvGrpSpPr>
          <p:grpSpPr>
            <a:xfrm>
              <a:off x="914400" y="3035013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65" name="Oval 264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rgbClr val="B2B62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6" name="Oval 265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rgbClr val="D17871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7" name="Oval 266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rgbClr val="CEFCAE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8" name="Oval 267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rgbClr val="F1D21B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9" name="Oval 268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rgbClr val="D2D6F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70" name="Oval 269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rgbClr val="1D8B4F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71" name="Oval 270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rgbClr val="ED7BDF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72" name="Oval 271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rgbClr val="89A1D7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91" name="Group 55"/>
            <p:cNvGrpSpPr/>
            <p:nvPr/>
          </p:nvGrpSpPr>
          <p:grpSpPr>
            <a:xfrm>
              <a:off x="809625" y="3123336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57" name="Oval 256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rgbClr val="861CF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58" name="Oval 257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rgbClr val="FFCCFF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59" name="Oval 258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rgbClr val="66FFFF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0" name="Oval 259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rgbClr val="FF3399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1" name="Oval 260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rgbClr val="003399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2" name="Oval 261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rgbClr val="99FFCC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3" name="Oval 262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rgbClr val="FFFFFF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64" name="Oval 263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rgbClr val="FF505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93" name="Group 64"/>
            <p:cNvGrpSpPr/>
            <p:nvPr/>
          </p:nvGrpSpPr>
          <p:grpSpPr>
            <a:xfrm>
              <a:off x="676275" y="3202134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49" name="Oval 248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rgbClr val="90AE9B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50" name="Oval 249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rgbClr val="FDF3CB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51" name="Oval 250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rgbClr val="00808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52" name="Oval 251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rgbClr val="955D79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53" name="Oval 252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54" name="Oval 253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55" name="Oval 254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56" name="Oval 255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94" name="Group 73"/>
            <p:cNvGrpSpPr/>
            <p:nvPr/>
          </p:nvGrpSpPr>
          <p:grpSpPr>
            <a:xfrm>
              <a:off x="523875" y="3280932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41" name="Oval 240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rgbClr val="B1299E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42" name="Oval 241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43" name="Oval 242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rgbClr val="FF00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44" name="Oval 243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45" name="Oval 244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rgbClr val="00B05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46" name="Oval 245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47" name="Oval 246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48" name="Oval 247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95" name="Group 82"/>
            <p:cNvGrpSpPr/>
            <p:nvPr/>
          </p:nvGrpSpPr>
          <p:grpSpPr>
            <a:xfrm>
              <a:off x="390525" y="3359730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33" name="Oval 232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rgbClr val="DEDEB8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34" name="Oval 233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rgbClr val="E3FB03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35" name="Oval 234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rgbClr val="8FFF9A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36" name="Oval 235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rgbClr val="BE020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37" name="Oval 236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38" name="Oval 237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rgbClr val="C4261A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39" name="Oval 238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rgbClr val="FF996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40" name="Oval 239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rgbClr val="3333FF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97" name="Group 91"/>
            <p:cNvGrpSpPr/>
            <p:nvPr/>
          </p:nvGrpSpPr>
          <p:grpSpPr>
            <a:xfrm>
              <a:off x="276225" y="3438525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25" name="Oval 224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rgbClr val="FFCC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26" name="Oval 225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rgbClr val="FE026E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27" name="Oval 226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rgbClr val="EEA8E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28" name="Oval 227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rgbClr val="4C8A89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29" name="Oval 228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rgbClr val="D9FD01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30" name="Oval 229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rgbClr val="660066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31" name="Oval 230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rgbClr val="0080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32" name="Oval 231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rgbClr val="FF3300"/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98" name="Group 100"/>
            <p:cNvGrpSpPr/>
            <p:nvPr/>
          </p:nvGrpSpPr>
          <p:grpSpPr>
            <a:xfrm>
              <a:off x="1562100" y="2650548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17" name="Oval 216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18" name="Oval 217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19" name="Oval 218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20" name="Oval 219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21" name="Oval 220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22" name="Oval 221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23" name="Oval 222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24" name="Oval 223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  <p:grpSp>
          <p:nvGrpSpPr>
            <p:cNvPr id="199" name="Group 109"/>
            <p:cNvGrpSpPr/>
            <p:nvPr/>
          </p:nvGrpSpPr>
          <p:grpSpPr>
            <a:xfrm>
              <a:off x="1685925" y="2571750"/>
              <a:ext cx="1247775" cy="342900"/>
              <a:chOff x="1362075" y="2733675"/>
              <a:chExt cx="1247775" cy="342900"/>
            </a:xfrm>
            <a:solidFill>
              <a:schemeClr val="bg1"/>
            </a:solidFill>
          </p:grpSpPr>
          <p:sp>
            <p:nvSpPr>
              <p:cNvPr id="209" name="Oval 208"/>
              <p:cNvSpPr/>
              <p:nvPr/>
            </p:nvSpPr>
            <p:spPr>
              <a:xfrm flipH="1">
                <a:off x="1362075" y="2733675"/>
                <a:ext cx="152400" cy="762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10" name="Oval 209"/>
              <p:cNvSpPr/>
              <p:nvPr/>
            </p:nvSpPr>
            <p:spPr>
              <a:xfrm flipH="1">
                <a:off x="1526721" y="2771775"/>
                <a:ext cx="152400" cy="762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11" name="Oval 210"/>
              <p:cNvSpPr/>
              <p:nvPr/>
            </p:nvSpPr>
            <p:spPr>
              <a:xfrm flipH="1">
                <a:off x="1681842" y="2809875"/>
                <a:ext cx="152400" cy="762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12" name="Oval 211"/>
              <p:cNvSpPr/>
              <p:nvPr/>
            </p:nvSpPr>
            <p:spPr>
              <a:xfrm flipH="1">
                <a:off x="1836963" y="2847975"/>
                <a:ext cx="152400" cy="762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13" name="Oval 212"/>
              <p:cNvSpPr/>
              <p:nvPr/>
            </p:nvSpPr>
            <p:spPr>
              <a:xfrm flipH="1">
                <a:off x="1992084" y="2886075"/>
                <a:ext cx="152400" cy="76200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14" name="Oval 213"/>
              <p:cNvSpPr/>
              <p:nvPr/>
            </p:nvSpPr>
            <p:spPr>
              <a:xfrm flipH="1">
                <a:off x="2147205" y="2924175"/>
                <a:ext cx="152400" cy="76200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15" name="Oval 214"/>
              <p:cNvSpPr/>
              <p:nvPr/>
            </p:nvSpPr>
            <p:spPr>
              <a:xfrm flipH="1">
                <a:off x="2302326" y="2962275"/>
                <a:ext cx="152400" cy="7620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16" name="Oval 215"/>
              <p:cNvSpPr/>
              <p:nvPr/>
            </p:nvSpPr>
            <p:spPr>
              <a:xfrm flipH="1">
                <a:off x="2457450" y="3000375"/>
                <a:ext cx="152400" cy="76200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>
                <a:solidFill>
                  <a:schemeClr val="tx1"/>
                </a:solidFill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4000" b="1">
                  <a:solidFill>
                    <a:prstClr val="white"/>
                  </a:solidFill>
                  <a:latin typeface="Arial"/>
                </a:endParaRPr>
              </a:p>
            </p:txBody>
          </p:sp>
        </p:grpSp>
      </p:grpSp>
      <p:sp>
        <p:nvSpPr>
          <p:cNvPr id="309" name="TextBox 308"/>
          <p:cNvSpPr txBox="1"/>
          <p:nvPr/>
        </p:nvSpPr>
        <p:spPr>
          <a:xfrm>
            <a:off x="6781800" y="2362200"/>
            <a:ext cx="220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5</a:t>
            </a:r>
            <a:r>
              <a:rPr lang="en-US" sz="2000" b="1" dirty="0" smtClean="0">
                <a:solidFill>
                  <a:srgbClr val="000000"/>
                </a:solidFill>
                <a:latin typeface="Arial" charset="0"/>
              </a:rPr>
              <a:t>.  </a:t>
            </a:r>
            <a:r>
              <a:rPr lang="en-US" sz="2000" b="1" dirty="0" err="1" smtClean="0">
                <a:solidFill>
                  <a:srgbClr val="000000"/>
                </a:solidFill>
                <a:latin typeface="Arial" charset="0"/>
              </a:rPr>
              <a:t>Illumina</a:t>
            </a:r>
            <a:r>
              <a:rPr lang="en-US" sz="2000" b="1" dirty="0" smtClean="0">
                <a:solidFill>
                  <a:srgbClr val="000000"/>
                </a:solidFill>
                <a:latin typeface="Arial" charset="0"/>
              </a:rPr>
              <a:t> sequencing</a:t>
            </a:r>
          </a:p>
        </p:txBody>
      </p:sp>
      <p:sp>
        <p:nvSpPr>
          <p:cNvPr id="310" name="TextBox 309"/>
          <p:cNvSpPr txBox="1"/>
          <p:nvPr/>
        </p:nvSpPr>
        <p:spPr>
          <a:xfrm>
            <a:off x="3048000" y="6172200"/>
            <a:ext cx="2893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Elshire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et al. 2011.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PLoS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One</a:t>
            </a:r>
            <a:endParaRPr lang="en-US" b="1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208" name="Picture 2" descr="C:\Users\fl262\Desktop\44-16836HiSeq_Render_Front_CopyRight201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50678" y="3429000"/>
            <a:ext cx="1945070" cy="1447800"/>
          </a:xfrm>
          <a:prstGeom prst="rect">
            <a:avLst/>
          </a:prstGeom>
          <a:noFill/>
        </p:spPr>
      </p:pic>
      <p:cxnSp>
        <p:nvCxnSpPr>
          <p:cNvPr id="311" name="Straight Arrow Connector 310"/>
          <p:cNvCxnSpPr/>
          <p:nvPr/>
        </p:nvCxnSpPr>
        <p:spPr>
          <a:xfrm>
            <a:off x="3124200" y="3962400"/>
            <a:ext cx="609600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Arrow Connector 312"/>
          <p:cNvCxnSpPr/>
          <p:nvPr/>
        </p:nvCxnSpPr>
        <p:spPr>
          <a:xfrm>
            <a:off x="6324600" y="3962400"/>
            <a:ext cx="609600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2151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Cost reduction by multiplexing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057400"/>
            <a:ext cx="78486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48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Sequencing depth 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Definition: Expected sequencing times per base pair</a:t>
            </a:r>
          </a:p>
          <a:p>
            <a:r>
              <a:rPr lang="en-US" dirty="0" smtClean="0"/>
              <a:t>Calculation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100Mb genome, 100M read of 100 </a:t>
            </a:r>
            <a:r>
              <a:rPr lang="en-US" dirty="0" err="1" smtClean="0"/>
              <a:t>bp</a:t>
            </a:r>
            <a:r>
              <a:rPr lang="en-US" dirty="0"/>
              <a:t>:</a:t>
            </a:r>
            <a:r>
              <a:rPr lang="en-US" dirty="0" smtClean="0"/>
              <a:t> 100X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3G genome, 1% reduced, 50 multiplex, 6G data (1byte one base): 6G/(50x3Gx1%)=4X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56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850"/>
            <a:ext cx="8229600" cy="7429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Genomic coverage and depth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0019260"/>
              </p:ext>
            </p:extLst>
          </p:nvPr>
        </p:nvGraphicFramePr>
        <p:xfrm>
          <a:off x="457200" y="1600200"/>
          <a:ext cx="8229600" cy="4160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400"/>
                <a:gridCol w="2286000"/>
                <a:gridCol w="2743200"/>
              </a:tblGrid>
              <a:tr h="69347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ApeKI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PstI</a:t>
                      </a:r>
                      <a:endParaRPr lang="en-US" dirty="0"/>
                    </a:p>
                  </a:txBody>
                  <a:tcPr/>
                </a:tc>
              </a:tr>
              <a:tr h="69347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Recognition bases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69347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Fragment 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.5Kb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4Kb</a:t>
                      </a:r>
                      <a:endParaRPr lang="en-US" dirty="0"/>
                    </a:p>
                  </a:txBody>
                  <a:tcPr/>
                </a:tc>
              </a:tr>
              <a:tr h="69347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Genome coverage</a:t>
                      </a:r>
                    </a:p>
                    <a:p>
                      <a:pPr algn="ctr"/>
                      <a:r>
                        <a:rPr lang="en-US" dirty="0" smtClean="0"/>
                        <a:t> (100bp read)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20%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2.5%</a:t>
                      </a:r>
                      <a:endParaRPr lang="en-US" dirty="0"/>
                    </a:p>
                  </a:txBody>
                  <a:tcPr anchor="ctr"/>
                </a:tc>
              </a:tr>
              <a:tr h="69347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 of unique sequence</a:t>
                      </a:r>
                      <a:r>
                        <a:rPr lang="en-US" baseline="0" dirty="0" smtClean="0"/>
                        <a:t> </a:t>
                      </a:r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(3G genome)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3G/.5Kb=6M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3G/4Kb=.75M</a:t>
                      </a:r>
                      <a:endParaRPr lang="en-US" dirty="0"/>
                    </a:p>
                  </a:txBody>
                  <a:tcPr/>
                </a:tc>
              </a:tr>
              <a:tr h="69347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Sequencing depth</a:t>
                      </a:r>
                    </a:p>
                    <a:p>
                      <a:pPr algn="ctr"/>
                      <a:r>
                        <a:rPr lang="en-US" dirty="0" smtClean="0"/>
                        <a:t>(60G data on 3G genome)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60/(3x.2)=100X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60/(3*.025)=800X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392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872067" y="4317999"/>
            <a:ext cx="7408333" cy="1808163"/>
          </a:xfrm>
        </p:spPr>
        <p:txBody>
          <a:bodyPr/>
          <a:lstStyle/>
          <a:p>
            <a:r>
              <a:rPr lang="en-US" dirty="0"/>
              <a:t>Expectation of </a:t>
            </a:r>
            <a:r>
              <a:rPr lang="en-US" dirty="0" smtClean="0"/>
              <a:t>length=length/number of cut</a:t>
            </a:r>
            <a:endParaRPr lang="en-US" dirty="0"/>
          </a:p>
          <a:p>
            <a:r>
              <a:rPr lang="en-US" dirty="0" smtClean="0"/>
              <a:t>Variance=Squared Expectation (need proof)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of length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466850" y="2671807"/>
            <a:ext cx="6140450" cy="1302287"/>
            <a:chOff x="0" y="2641600"/>
            <a:chExt cx="9144000" cy="62230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0" y="2971800"/>
              <a:ext cx="9144000" cy="0"/>
            </a:xfrm>
            <a:prstGeom prst="line">
              <a:avLst/>
            </a:prstGeom>
            <a:ln w="127000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282700" y="2641600"/>
              <a:ext cx="0" cy="6223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178300" y="2641600"/>
              <a:ext cx="0" cy="6223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879600" y="2641600"/>
              <a:ext cx="0" cy="6223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4533900" y="2641600"/>
              <a:ext cx="0" cy="6223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188200" y="2641600"/>
              <a:ext cx="0" cy="6223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7975600" y="2641600"/>
              <a:ext cx="0" cy="6223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270500" y="2641600"/>
              <a:ext cx="0" cy="6223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255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Human genome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Funded by DOE, NIH and Welcome Trust in the UK</a:t>
            </a:r>
          </a:p>
          <a:p>
            <a:r>
              <a:rPr lang="en-US" dirty="0" smtClean="0"/>
              <a:t>Begun in 1990</a:t>
            </a:r>
          </a:p>
          <a:p>
            <a:r>
              <a:rPr lang="en-US" dirty="0" smtClean="0"/>
              <a:t>Original planed to last 15 years.</a:t>
            </a:r>
          </a:p>
          <a:p>
            <a:r>
              <a:rPr lang="en-US" dirty="0" smtClean="0"/>
              <a:t>Institute for Genomic Research and U. of Washington provided over 450K BAC each was tagged and contain 3~4 Kb across the entire human genome</a:t>
            </a:r>
          </a:p>
        </p:txBody>
      </p:sp>
    </p:spTree>
    <p:extLst>
      <p:ext uri="{BB962C8B-B14F-4D97-AF65-F5344CB8AC3E}">
        <p14:creationId xmlns:p14="http://schemas.microsoft.com/office/powerpoint/2010/main" val="39190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of length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16500" y="1926846"/>
            <a:ext cx="3327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dirty="0"/>
              <a:t>n=100000</a:t>
            </a:r>
          </a:p>
          <a:p>
            <a:r>
              <a:rPr lang="tr-TR" dirty="0"/>
              <a:t>size=300000000</a:t>
            </a:r>
          </a:p>
          <a:p>
            <a:r>
              <a:rPr lang="tr-TR" dirty="0"/>
              <a:t>x=</a:t>
            </a:r>
            <a:r>
              <a:rPr lang="tr-TR" dirty="0" err="1"/>
              <a:t>round</a:t>
            </a:r>
            <a:r>
              <a:rPr lang="tr-TR" dirty="0"/>
              <a:t>(</a:t>
            </a:r>
            <a:r>
              <a:rPr lang="tr-TR" dirty="0" err="1"/>
              <a:t>runif</a:t>
            </a:r>
            <a:r>
              <a:rPr lang="tr-TR" dirty="0"/>
              <a:t>(n,1,size))</a:t>
            </a:r>
          </a:p>
          <a:p>
            <a:r>
              <a:rPr lang="tr-TR" dirty="0"/>
              <a:t>y=</a:t>
            </a:r>
            <a:r>
              <a:rPr lang="tr-TR" dirty="0" err="1"/>
              <a:t>sort</a:t>
            </a:r>
            <a:r>
              <a:rPr lang="tr-TR" dirty="0"/>
              <a:t>(x)</a:t>
            </a:r>
          </a:p>
          <a:p>
            <a:r>
              <a:rPr lang="tr-TR" dirty="0" err="1"/>
              <a:t>interval</a:t>
            </a:r>
            <a:r>
              <a:rPr lang="tr-TR" dirty="0"/>
              <a:t>=y[-1]-y[-n]</a:t>
            </a:r>
          </a:p>
          <a:p>
            <a:r>
              <a:rPr lang="tr-TR" dirty="0" err="1"/>
              <a:t>hist</a:t>
            </a:r>
            <a:r>
              <a:rPr lang="tr-TR" dirty="0"/>
              <a:t>(</a:t>
            </a:r>
            <a:r>
              <a:rPr lang="tr-TR" dirty="0" err="1"/>
              <a:t>interval</a:t>
            </a:r>
            <a:r>
              <a:rPr lang="tr-TR" dirty="0"/>
              <a:t>)</a:t>
            </a:r>
          </a:p>
          <a:p>
            <a:r>
              <a:rPr lang="tr-TR" dirty="0" err="1"/>
              <a:t>Ex</a:t>
            </a:r>
            <a:r>
              <a:rPr lang="tr-TR" dirty="0"/>
              <a:t>=size/n</a:t>
            </a:r>
          </a:p>
          <a:p>
            <a:r>
              <a:rPr lang="tr-TR" dirty="0" err="1"/>
              <a:t>Va</a:t>
            </a:r>
            <a:r>
              <a:rPr lang="tr-TR" dirty="0"/>
              <a:t>=</a:t>
            </a:r>
            <a:r>
              <a:rPr lang="tr-TR" dirty="0" err="1"/>
              <a:t>Ex</a:t>
            </a:r>
            <a:r>
              <a:rPr lang="tr-TR" dirty="0"/>
              <a:t>*</a:t>
            </a:r>
            <a:r>
              <a:rPr lang="tr-TR" dirty="0" err="1"/>
              <a:t>Ex</a:t>
            </a:r>
            <a:endParaRPr lang="tr-TR" dirty="0"/>
          </a:p>
          <a:p>
            <a:r>
              <a:rPr lang="tr-TR" dirty="0"/>
              <a:t>m=</a:t>
            </a:r>
            <a:r>
              <a:rPr lang="tr-TR" dirty="0" err="1"/>
              <a:t>mean</a:t>
            </a:r>
            <a:r>
              <a:rPr lang="tr-TR" dirty="0"/>
              <a:t>(</a:t>
            </a:r>
            <a:r>
              <a:rPr lang="tr-TR" dirty="0" err="1"/>
              <a:t>interval</a:t>
            </a:r>
            <a:r>
              <a:rPr lang="tr-TR" dirty="0"/>
              <a:t>)</a:t>
            </a:r>
          </a:p>
          <a:p>
            <a:r>
              <a:rPr lang="tr-TR" dirty="0"/>
              <a:t>v=var(</a:t>
            </a:r>
            <a:r>
              <a:rPr lang="tr-TR" dirty="0" err="1"/>
              <a:t>interval</a:t>
            </a:r>
            <a:r>
              <a:rPr lang="tr-TR" dirty="0"/>
              <a:t>)</a:t>
            </a:r>
          </a:p>
          <a:p>
            <a:r>
              <a:rPr lang="tr-TR" dirty="0"/>
              <a:t>m</a:t>
            </a:r>
          </a:p>
          <a:p>
            <a:r>
              <a:rPr lang="tr-TR" dirty="0" smtClean="0"/>
              <a:t>v</a:t>
            </a:r>
            <a:endParaRPr lang="tr-T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371600"/>
            <a:ext cx="5486400" cy="5486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245"/>
          <a:stretch/>
        </p:blipFill>
        <p:spPr>
          <a:xfrm>
            <a:off x="216500" y="5343166"/>
            <a:ext cx="1981200" cy="91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2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Distribution of length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893" y="1371600"/>
            <a:ext cx="5568214" cy="54864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589154" y="2839533"/>
            <a:ext cx="32561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 err="1"/>
              <a:t>Beissinger</a:t>
            </a:r>
            <a:r>
              <a:rPr lang="nb-NO" dirty="0"/>
              <a:t> et al, Genetics. </a:t>
            </a:r>
          </a:p>
          <a:p>
            <a:r>
              <a:rPr lang="nb-NO" dirty="0"/>
              <a:t>2013, 193(4):1073-81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2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Genetic markers</a:t>
            </a:r>
          </a:p>
          <a:p>
            <a:r>
              <a:rPr lang="en-US" dirty="0" smtClean="0"/>
              <a:t>Sequencing</a:t>
            </a:r>
          </a:p>
          <a:p>
            <a:r>
              <a:rPr lang="en-US" dirty="0" smtClean="0"/>
              <a:t>Full vs. </a:t>
            </a:r>
            <a:r>
              <a:rPr lang="en-US" dirty="0"/>
              <a:t>r</a:t>
            </a:r>
            <a:r>
              <a:rPr lang="en-US" dirty="0" smtClean="0"/>
              <a:t>educed</a:t>
            </a:r>
          </a:p>
          <a:p>
            <a:r>
              <a:rPr lang="en-US" dirty="0" smtClean="0"/>
              <a:t>Experiment</a:t>
            </a:r>
          </a:p>
          <a:p>
            <a:r>
              <a:rPr lang="en-US" dirty="0" smtClean="0"/>
              <a:t>Data process and format</a:t>
            </a:r>
          </a:p>
        </p:txBody>
      </p:sp>
    </p:spTree>
    <p:extLst>
      <p:ext uri="{BB962C8B-B14F-4D97-AF65-F5344CB8AC3E}">
        <p14:creationId xmlns:p14="http://schemas.microsoft.com/office/powerpoint/2010/main" val="36103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Human genome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Accelerate the completion date to 2003</a:t>
            </a:r>
          </a:p>
          <a:p>
            <a:r>
              <a:rPr lang="en-US" dirty="0" smtClean="0"/>
              <a:t>Celera Genomics</a:t>
            </a:r>
          </a:p>
          <a:p>
            <a:r>
              <a:rPr lang="en-US" dirty="0" smtClean="0"/>
              <a:t>Craig Venter was among those sequenced</a:t>
            </a:r>
          </a:p>
          <a:p>
            <a:r>
              <a:rPr lang="en-US" dirty="0"/>
              <a:t>Identified 20~120K genes</a:t>
            </a:r>
          </a:p>
          <a:p>
            <a:r>
              <a:rPr lang="en-US" dirty="0"/>
              <a:t>Sequence of 3 billion base </a:t>
            </a:r>
            <a:r>
              <a:rPr lang="en-US" dirty="0" smtClean="0"/>
              <a:t>pairs</a:t>
            </a:r>
          </a:p>
          <a:p>
            <a:r>
              <a:rPr lang="en-US" dirty="0" smtClean="0"/>
              <a:t>Cost near 3 billion dollars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2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RFLP: Restriction </a:t>
            </a:r>
            <a:r>
              <a:rPr lang="en-US" dirty="0"/>
              <a:t>fragment length </a:t>
            </a:r>
            <a:r>
              <a:rPr lang="en-US" dirty="0" smtClean="0"/>
              <a:t>polymorphism</a:t>
            </a:r>
          </a:p>
          <a:p>
            <a:r>
              <a:rPr lang="en-US" dirty="0" smtClean="0"/>
              <a:t>SSR: Simple Sequence Repeats</a:t>
            </a:r>
          </a:p>
          <a:p>
            <a:r>
              <a:rPr lang="en-US" dirty="0" smtClean="0"/>
              <a:t>SNP: Single </a:t>
            </a:r>
            <a:r>
              <a:rPr lang="en-US" dirty="0"/>
              <a:t>Nucleotide </a:t>
            </a:r>
            <a:r>
              <a:rPr lang="en-US" dirty="0" smtClean="0"/>
              <a:t>Polymorphism</a:t>
            </a:r>
          </a:p>
          <a:p>
            <a:pPr lvl="1">
              <a:buFont typeface="Wingdings" charset="2"/>
              <a:buChar char="ü"/>
            </a:pPr>
            <a:r>
              <a:rPr lang="en-US" dirty="0" smtClean="0"/>
              <a:t>Chip</a:t>
            </a:r>
          </a:p>
          <a:p>
            <a:pPr lvl="1">
              <a:buFont typeface="Wingdings" charset="2"/>
              <a:buChar char="ü"/>
            </a:pPr>
            <a:r>
              <a:rPr lang="en-US" dirty="0" smtClean="0"/>
              <a:t>Sequencing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genetic markers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07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2022707"/>
            <a:ext cx="7162147" cy="82775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Restriction Enzyme</a:t>
            </a:r>
          </a:p>
          <a:p>
            <a:r>
              <a:rPr lang="en-US" dirty="0"/>
              <a:t>Restriction fragment length polymorphism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RFLP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9288"/>
          <a:stretch/>
        </p:blipFill>
        <p:spPr>
          <a:xfrm>
            <a:off x="1003300" y="2850462"/>
            <a:ext cx="7315200" cy="373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13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SSR</a:t>
            </a:r>
            <a:endParaRPr lang="en-US" dirty="0"/>
          </a:p>
        </p:txBody>
      </p:sp>
      <p:pic>
        <p:nvPicPr>
          <p:cNvPr id="4" name="Picture 3" descr="th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298700"/>
            <a:ext cx="4953000" cy="369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42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4333300" cy="125272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SNP by hybridization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26910" y="6382512"/>
            <a:ext cx="3587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www.genome.gov</a:t>
            </a:r>
            <a:r>
              <a:rPr lang="en-US" dirty="0"/>
              <a:t>/10000533</a:t>
            </a:r>
          </a:p>
        </p:txBody>
      </p:sp>
      <p:pic>
        <p:nvPicPr>
          <p:cNvPr id="7" name="Picture 6" descr="WhatIsMicroarray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500" y="0"/>
            <a:ext cx="435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34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Fredric Sanger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163"/>
            <a:ext cx="8229600" cy="1493837"/>
          </a:xfrm>
        </p:spPr>
        <p:txBody>
          <a:bodyPr/>
          <a:lstStyle/>
          <a:p>
            <a:r>
              <a:rPr lang="en-US" dirty="0" smtClean="0"/>
              <a:t>1958 Nobel Price of Chemistry for Protein identification by electrophoresis</a:t>
            </a:r>
          </a:p>
          <a:p>
            <a:r>
              <a:rPr lang="en-US" dirty="0" smtClean="0"/>
              <a:t>1980 </a:t>
            </a:r>
            <a:r>
              <a:rPr lang="en-US" dirty="0"/>
              <a:t>Nobel Price of Chemistry for </a:t>
            </a:r>
            <a:r>
              <a:rPr lang="en-US" dirty="0" smtClean="0"/>
              <a:t>DNA sequencing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6123" y="76200"/>
            <a:ext cx="1367876" cy="19167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984" t="9598" r="5514" b="3769"/>
          <a:stretch/>
        </p:blipFill>
        <p:spPr>
          <a:xfrm>
            <a:off x="2335965" y="3390727"/>
            <a:ext cx="4445138" cy="332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4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1485</TotalTime>
  <Words>949</Words>
  <Application>Microsoft Macintosh PowerPoint</Application>
  <PresentationFormat>On-screen Show (4:3)</PresentationFormat>
  <Paragraphs>325</Paragraphs>
  <Slides>32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Calibri</vt:lpstr>
      <vt:lpstr>Candara</vt:lpstr>
      <vt:lpstr>Symbol</vt:lpstr>
      <vt:lpstr>Times New Roman</vt:lpstr>
      <vt:lpstr>Verdana</vt:lpstr>
      <vt:lpstr>Wingdings</vt:lpstr>
      <vt:lpstr>Arial</vt:lpstr>
      <vt:lpstr>Waveform</vt:lpstr>
      <vt:lpstr>Photo Editor Photo</vt:lpstr>
      <vt:lpstr>Statistical Genomics</vt:lpstr>
      <vt:lpstr>Outline</vt:lpstr>
      <vt:lpstr>Human genome project</vt:lpstr>
      <vt:lpstr>Human genome project</vt:lpstr>
      <vt:lpstr>Types of genetic markers</vt:lpstr>
      <vt:lpstr>RFLP</vt:lpstr>
      <vt:lpstr>SSR</vt:lpstr>
      <vt:lpstr>SNP by hybridization</vt:lpstr>
      <vt:lpstr>Fredric Sanger</vt:lpstr>
      <vt:lpstr>Ladder of DNA length</vt:lpstr>
      <vt:lpstr>1st Generation DNA sequencing</vt:lpstr>
      <vt:lpstr>2nd generation sequencing</vt:lpstr>
      <vt:lpstr>Sequencing-by-synthesis</vt:lpstr>
      <vt:lpstr>PowerPoint Presentation</vt:lpstr>
      <vt:lpstr>Multiplex Polony sequencing</vt:lpstr>
      <vt:lpstr>PowerPoint Presentation</vt:lpstr>
      <vt:lpstr>PowerPoint Presentation</vt:lpstr>
      <vt:lpstr>$1000 Genome</vt:lpstr>
      <vt:lpstr>DNA/RNA fragmentation</vt:lpstr>
      <vt:lpstr>Reduced Genotyping Sequencing</vt:lpstr>
      <vt:lpstr>Restriction enzymes: ApeKI</vt:lpstr>
      <vt:lpstr>Restriction enzymes: PstI</vt:lpstr>
      <vt:lpstr>Multiplex barcode</vt:lpstr>
      <vt:lpstr>Adapter and Barcode</vt:lpstr>
      <vt:lpstr>Genotyping by sequencing (GBS)</vt:lpstr>
      <vt:lpstr>Cost reduction by multiplexing</vt:lpstr>
      <vt:lpstr>Sequencing depth </vt:lpstr>
      <vt:lpstr>Genomic coverage and depth </vt:lpstr>
      <vt:lpstr>Distribution of length</vt:lpstr>
      <vt:lpstr>Distribution of length</vt:lpstr>
      <vt:lpstr>Distribution of length</vt:lpstr>
      <vt:lpstr>Outline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Genomics</dc:title>
  <dc:creator>Zhiwu Zhang</dc:creator>
  <cp:lastModifiedBy>Zhang, Zhiwu</cp:lastModifiedBy>
  <cp:revision>111</cp:revision>
  <dcterms:created xsi:type="dcterms:W3CDTF">2013-08-24T13:03:35Z</dcterms:created>
  <dcterms:modified xsi:type="dcterms:W3CDTF">2018-01-22T19:42:21Z</dcterms:modified>
</cp:coreProperties>
</file>

<file path=docProps/thumbnail.jpeg>
</file>